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1" r:id="rId1"/>
  </p:sldMasterIdLst>
  <p:notesMasterIdLst>
    <p:notesMasterId r:id="rId11"/>
  </p:notesMasterIdLst>
  <p:handoutMasterIdLst>
    <p:handoutMasterId r:id="rId12"/>
  </p:handoutMasterIdLst>
  <p:sldIdLst>
    <p:sldId id="315" r:id="rId2"/>
    <p:sldId id="521" r:id="rId3"/>
    <p:sldId id="534" r:id="rId4"/>
    <p:sldId id="532" r:id="rId5"/>
    <p:sldId id="515" r:id="rId6"/>
    <p:sldId id="536" r:id="rId7"/>
    <p:sldId id="535" r:id="rId8"/>
    <p:sldId id="524" r:id="rId9"/>
    <p:sldId id="529" r:id="rId10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9EE0"/>
    <a:srgbClr val="00CC66"/>
    <a:srgbClr val="1A212B"/>
    <a:srgbClr val="CD0920"/>
    <a:srgbClr val="009999"/>
    <a:srgbClr val="C1FFE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9" autoAdjust="0"/>
    <p:restoredTop sz="92883" autoAdjust="0"/>
  </p:normalViewPr>
  <p:slideViewPr>
    <p:cSldViewPr>
      <p:cViewPr>
        <p:scale>
          <a:sx n="80" d="100"/>
          <a:sy n="80" d="100"/>
        </p:scale>
        <p:origin x="1546" y="29"/>
      </p:cViewPr>
      <p:guideLst>
        <p:guide orient="horz" pos="528"/>
        <p:guide pos="2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2922" y="6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2113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3025" tIns="46515" rIns="93025" bIns="46515" numCol="1" anchor="t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1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2225" y="0"/>
            <a:ext cx="2936875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3025" tIns="46515" rIns="93025" bIns="46515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1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32113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3025" tIns="46515" rIns="93025" bIns="46515" numCol="1" anchor="b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1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2225" y="9434513"/>
            <a:ext cx="29368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3025" tIns="46515" rIns="93025" bIns="46515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1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EE1C5F9-C4BD-4DDB-A538-2D596CF3D5A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69878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5985" tIns="47992" rIns="95985" bIns="47992" numCol="1" anchor="t" anchorCtr="0" compatLnSpc="1">
            <a:prstTxWarp prst="textNoShape">
              <a:avLst/>
            </a:prstTxWarp>
          </a:bodyPr>
          <a:lstStyle>
            <a:lvl1pPr algn="l" defTabSz="958850" eaLnBrk="0" hangingPunct="0">
              <a:defRPr sz="11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5985" tIns="47992" rIns="95985" bIns="47992" numCol="1" anchor="t" anchorCtr="0" compatLnSpc="1">
            <a:prstTxWarp prst="textNoShape">
              <a:avLst/>
            </a:prstTxWarp>
          </a:bodyPr>
          <a:lstStyle>
            <a:lvl1pPr algn="r" defTabSz="958850" eaLnBrk="0" hangingPunct="0">
              <a:defRPr sz="11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19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5985" tIns="47992" rIns="95985" bIns="479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5985" tIns="47992" rIns="95985" bIns="47992" numCol="1" anchor="b" anchorCtr="0" compatLnSpc="1">
            <a:prstTxWarp prst="textNoShape">
              <a:avLst/>
            </a:prstTxWarp>
          </a:bodyPr>
          <a:lstStyle>
            <a:lvl1pPr algn="l" defTabSz="958850" eaLnBrk="0" hangingPunct="0">
              <a:defRPr sz="11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31338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5985" tIns="47992" rIns="95985" bIns="47992" numCol="1" anchor="b" anchorCtr="0" compatLnSpc="1">
            <a:prstTxWarp prst="textNoShape">
              <a:avLst/>
            </a:prstTxWarp>
          </a:bodyPr>
          <a:lstStyle>
            <a:lvl1pPr algn="r" defTabSz="958850" eaLnBrk="0" hangingPunct="0">
              <a:defRPr sz="11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D915829-11B8-42C6-893C-48CDB72C960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22869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3850" y="1268413"/>
            <a:ext cx="8548688" cy="1728787"/>
          </a:xfrm>
          <a:noFill/>
          <a:extLst>
            <a:ext uri="{909E8E84-426E-40dd-AFC4-6F175D3DCCD1}"/>
          </a:extLst>
        </p:spPr>
        <p:txBody>
          <a:bodyPr/>
          <a:lstStyle>
            <a:lvl1pPr algn="ctr">
              <a:defRPr sz="4400"/>
            </a:lvl1pPr>
          </a:lstStyle>
          <a:p>
            <a:pPr lvl="0"/>
            <a:r>
              <a:rPr lang="fr-FR" noProof="0" smtClean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422917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F40D-81F5-4E78-9339-96D000E87C8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8354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0213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0213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94D20-BCB5-4604-B662-AED7AC9AB24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0484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382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11188" y="1268413"/>
            <a:ext cx="4038600" cy="47529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7529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C21A9-05A1-43CB-A5D1-EF8ECA18C1F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848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58DAE-A354-42D8-AD9B-7D49E8EDFDB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7516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B7910-B20D-4F56-A4CB-19F7A954CA2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392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56327-41DB-4656-9FF1-91D94132315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4284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5BADF-7D81-4B85-B917-48367E1FFBE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771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012DF-DAB5-4887-ABC0-91D5F3D5B79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43619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11C1E-40CB-4A48-9D0F-02572018648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73713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D0ED3-38D7-479C-B57C-6BF3030524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8390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30E6F-D1DD-47F1-B138-BD9B34698A6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2375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38225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62" tIns="47881" rIns="95762" bIns="4788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62" tIns="47881" rIns="95762" bIns="478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160811" name="Text Box 43"/>
          <p:cNvSpPr txBox="1">
            <a:spLocks noChangeArrowheads="1"/>
          </p:cNvSpPr>
          <p:nvPr userDrawn="1"/>
        </p:nvSpPr>
        <p:spPr bwMode="auto">
          <a:xfrm>
            <a:off x="1677988" y="781050"/>
            <a:ext cx="220662" cy="23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82078" tIns="41040" rIns="82078" bIns="41040">
            <a:spAutoFit/>
          </a:bodyPr>
          <a:lstStyle>
            <a:lvl1pPr algn="l" defTabSz="82073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11163" algn="l" defTabSz="82073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algn="l" defTabSz="82073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1900" algn="l" defTabSz="82073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39888" algn="l" defTabSz="82073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7088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4288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1488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68688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fr-FR" sz="1500" smtClean="0">
              <a:latin typeface="Arial" charset="0"/>
              <a:cs typeface="Arial Unicode MS" charset="0"/>
            </a:endParaRPr>
          </a:p>
        </p:txBody>
      </p:sp>
      <p:sp>
        <p:nvSpPr>
          <p:cNvPr id="1029" name="Rectangle 46"/>
          <p:cNvSpPr>
            <a:spLocks noChangeArrowheads="1"/>
          </p:cNvSpPr>
          <p:nvPr userDrawn="1"/>
        </p:nvSpPr>
        <p:spPr bwMode="auto">
          <a:xfrm>
            <a:off x="2700338" y="6453188"/>
            <a:ext cx="4319587" cy="26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82087" tIns="41042" rIns="82087" bIns="41042"/>
          <a:lstStyle>
            <a:lvl1pPr defTabSz="820738" eaLnBrk="0" hangingPunct="0">
              <a:tabLst>
                <a:tab pos="7489825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20738" eaLnBrk="0" hangingPunct="0">
              <a:tabLst>
                <a:tab pos="7489825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20738" eaLnBrk="0" hangingPunct="0">
              <a:tabLst>
                <a:tab pos="7489825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20738" eaLnBrk="0" hangingPunct="0">
              <a:tabLst>
                <a:tab pos="7489825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20738" eaLnBrk="0" hangingPunct="0">
              <a:tabLst>
                <a:tab pos="7489825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ctr" defTabSz="820738" eaLnBrk="0" fontAlgn="base" hangingPunct="0">
              <a:spcBef>
                <a:spcPct val="0"/>
              </a:spcBef>
              <a:spcAft>
                <a:spcPct val="0"/>
              </a:spcAft>
              <a:tabLst>
                <a:tab pos="7489825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ctr" defTabSz="820738" eaLnBrk="0" fontAlgn="base" hangingPunct="0">
              <a:spcBef>
                <a:spcPct val="0"/>
              </a:spcBef>
              <a:spcAft>
                <a:spcPct val="0"/>
              </a:spcAft>
              <a:tabLst>
                <a:tab pos="7489825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ctr" defTabSz="820738" eaLnBrk="0" fontAlgn="base" hangingPunct="0">
              <a:spcBef>
                <a:spcPct val="0"/>
              </a:spcBef>
              <a:spcAft>
                <a:spcPct val="0"/>
              </a:spcAft>
              <a:tabLst>
                <a:tab pos="7489825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ctr" defTabSz="820738" eaLnBrk="0" fontAlgn="base" hangingPunct="0">
              <a:spcBef>
                <a:spcPct val="0"/>
              </a:spcBef>
              <a:spcAft>
                <a:spcPct val="0"/>
              </a:spcAft>
              <a:tabLst>
                <a:tab pos="7489825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50000"/>
              </a:spcBef>
              <a:defRPr/>
            </a:pPr>
            <a:r>
              <a:rPr lang="fr-FR" altLang="fr-FR" sz="1000" b="1" dirty="0" smtClean="0">
                <a:solidFill>
                  <a:schemeClr val="accent1"/>
                </a:solidFill>
                <a:latin typeface="Helvetica" panose="020B0604020202020204" pitchFamily="34" charset="0"/>
              </a:rPr>
              <a:t>FMAP</a:t>
            </a:r>
            <a:r>
              <a:rPr lang="fr-FR" altLang="fr-FR" sz="1000" b="1" baseline="0" dirty="0" smtClean="0">
                <a:solidFill>
                  <a:schemeClr val="accent1"/>
                </a:solidFill>
                <a:latin typeface="Helvetica" panose="020B0604020202020204" pitchFamily="34" charset="0"/>
              </a:rPr>
              <a:t> GE 2024 – JO PARIS 2024</a:t>
            </a:r>
            <a:endParaRPr lang="fr-FR" altLang="fr-FR" sz="1000" b="1" dirty="0" smtClean="0">
              <a:solidFill>
                <a:schemeClr val="accent1"/>
              </a:solidFill>
              <a:latin typeface="Helvetica" panose="020B0604020202020204" pitchFamily="34" charset="0"/>
            </a:endParaRPr>
          </a:p>
        </p:txBody>
      </p:sp>
      <p:sp>
        <p:nvSpPr>
          <p:cNvPr id="160840" name="Rectangle 7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9388" y="6453188"/>
            <a:ext cx="444500" cy="268287"/>
          </a:xfrm>
          <a:prstGeom prst="rect">
            <a:avLst/>
          </a:prstGeom>
          <a:solidFill>
            <a:srgbClr val="1A212B"/>
          </a:solidFill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200" b="1">
                <a:solidFill>
                  <a:schemeClr val="bg1"/>
                </a:solidFill>
                <a:latin typeface="Helvetica" panose="020B0604020202020204" pitchFamily="34" charset="0"/>
              </a:defRPr>
            </a:lvl1pPr>
          </a:lstStyle>
          <a:p>
            <a:pPr>
              <a:defRPr/>
            </a:pPr>
            <a:fld id="{9C199D72-69AC-45A2-8C26-BBCC3038E99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1031" name="Image 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5876925"/>
            <a:ext cx="846137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24" r:id="rId1"/>
    <p:sldLayoutId id="2147485213" r:id="rId2"/>
    <p:sldLayoutId id="2147485214" r:id="rId3"/>
    <p:sldLayoutId id="2147485215" r:id="rId4"/>
    <p:sldLayoutId id="2147485216" r:id="rId5"/>
    <p:sldLayoutId id="2147485217" r:id="rId6"/>
    <p:sldLayoutId id="2147485218" r:id="rId7"/>
    <p:sldLayoutId id="2147485219" r:id="rId8"/>
    <p:sldLayoutId id="2147485220" r:id="rId9"/>
    <p:sldLayoutId id="2147485221" r:id="rId10"/>
    <p:sldLayoutId id="2147485222" r:id="rId11"/>
    <p:sldLayoutId id="214748522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5726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/>
          <a:ea typeface="MS PGothic" panose="020B0600070205080204" pitchFamily="34" charset="-128"/>
          <a:cs typeface="Helvetica"/>
        </a:defRPr>
      </a:lvl1pPr>
      <a:lvl2pPr algn="l" defTabSz="95726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anose="020B0604020202020204" pitchFamily="34" charset="0"/>
          <a:ea typeface="MS PGothic" panose="020B0600070205080204" pitchFamily="34" charset="-128"/>
          <a:cs typeface="Helvetica" panose="020B0604020202020204" pitchFamily="34" charset="0"/>
        </a:defRPr>
      </a:lvl2pPr>
      <a:lvl3pPr algn="l" defTabSz="95726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anose="020B0604020202020204" pitchFamily="34" charset="0"/>
          <a:ea typeface="MS PGothic" panose="020B0600070205080204" pitchFamily="34" charset="-128"/>
          <a:cs typeface="Helvetica" panose="020B0604020202020204" pitchFamily="34" charset="0"/>
        </a:defRPr>
      </a:lvl3pPr>
      <a:lvl4pPr algn="l" defTabSz="95726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anose="020B0604020202020204" pitchFamily="34" charset="0"/>
          <a:ea typeface="MS PGothic" panose="020B0600070205080204" pitchFamily="34" charset="-128"/>
          <a:cs typeface="Helvetica" panose="020B0604020202020204" pitchFamily="34" charset="0"/>
        </a:defRPr>
      </a:lvl4pPr>
      <a:lvl5pPr algn="l" defTabSz="957263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anose="020B0604020202020204" pitchFamily="34" charset="0"/>
          <a:ea typeface="MS PGothic" panose="020B0600070205080204" pitchFamily="34" charset="-128"/>
          <a:cs typeface="Helvetica" panose="020B0604020202020204" pitchFamily="34" charset="0"/>
        </a:defRPr>
      </a:lvl5pPr>
      <a:lvl6pPr marL="457200" algn="l" defTabSz="957263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defTabSz="957263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defTabSz="957263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defTabSz="957263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lr>
          <a:srgbClr val="1212EE"/>
        </a:buClr>
        <a:buSzPct val="70000"/>
        <a:buFont typeface="Wingdings" panose="05000000000000000000" pitchFamily="2" charset="2"/>
        <a:buChar char="l"/>
        <a:defRPr sz="2800" b="1">
          <a:solidFill>
            <a:schemeClr val="accent1"/>
          </a:solidFill>
          <a:latin typeface="Helvetica"/>
          <a:ea typeface="MS PGothic" panose="020B0600070205080204" pitchFamily="34" charset="-128"/>
          <a:cs typeface="Helvetica"/>
        </a:defRPr>
      </a:lvl1pPr>
      <a:lvl2pPr marL="725488" indent="-365125" algn="l" defTabSz="957263" rtl="0" eaLnBrk="0" fontAlgn="base" hangingPunct="0">
        <a:spcBef>
          <a:spcPct val="20000"/>
        </a:spcBef>
        <a:spcAft>
          <a:spcPct val="0"/>
        </a:spcAft>
        <a:buClr>
          <a:srgbClr val="009EE0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Helvetica"/>
          <a:ea typeface="MS PGothic" panose="020B0600070205080204" pitchFamily="34" charset="-128"/>
          <a:cs typeface="Helvetica"/>
        </a:defRPr>
      </a:lvl2pPr>
      <a:lvl3pPr marL="1035050" indent="-307975" algn="l" defTabSz="957263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70000"/>
        <a:buFont typeface="Wingdings" panose="05000000000000000000" pitchFamily="2" charset="2"/>
        <a:buChar char="l"/>
        <a:defRPr sz="2100">
          <a:solidFill>
            <a:schemeClr val="tx1"/>
          </a:solidFill>
          <a:latin typeface="Helvetica"/>
          <a:ea typeface="MS PGothic" panose="020B0600070205080204" pitchFamily="34" charset="-128"/>
          <a:cs typeface="Helvetica"/>
        </a:defRPr>
      </a:lvl3pPr>
      <a:lvl4pPr marL="1341438" indent="-304800" algn="l" defTabSz="95726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1900">
          <a:solidFill>
            <a:schemeClr val="tx1"/>
          </a:solidFill>
          <a:latin typeface="Helvetica"/>
          <a:ea typeface="MS PGothic" panose="020B0600070205080204" pitchFamily="34" charset="-128"/>
          <a:cs typeface="Helvetica"/>
        </a:defRPr>
      </a:lvl4pPr>
      <a:lvl5pPr marL="1674813" indent="-330200" algn="l" defTabSz="9572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1900">
          <a:solidFill>
            <a:schemeClr val="tx1"/>
          </a:solidFill>
          <a:latin typeface="Helvetica"/>
          <a:ea typeface="MS PGothic" panose="020B0600070205080204" pitchFamily="34" charset="-128"/>
          <a:cs typeface="Helvetica"/>
        </a:defRPr>
      </a:lvl5pPr>
      <a:lvl6pPr marL="2132013" indent="-330200" algn="l" defTabSz="957263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1900">
          <a:solidFill>
            <a:schemeClr val="tx1"/>
          </a:solidFill>
          <a:latin typeface="+mn-lt"/>
          <a:ea typeface="+mn-ea"/>
        </a:defRPr>
      </a:lvl6pPr>
      <a:lvl7pPr marL="2589213" indent="-330200" algn="l" defTabSz="957263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1900">
          <a:solidFill>
            <a:schemeClr val="tx1"/>
          </a:solidFill>
          <a:latin typeface="+mn-lt"/>
          <a:ea typeface="+mn-ea"/>
        </a:defRPr>
      </a:lvl7pPr>
      <a:lvl8pPr marL="3046413" indent="-330200" algn="l" defTabSz="957263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1900">
          <a:solidFill>
            <a:schemeClr val="tx1"/>
          </a:solidFill>
          <a:latin typeface="+mn-lt"/>
          <a:ea typeface="+mn-ea"/>
        </a:defRPr>
      </a:lvl8pPr>
      <a:lvl9pPr marL="3503613" indent="-330200" algn="l" defTabSz="957263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1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1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2425"/>
            <a:ext cx="8820150" cy="306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itre 1"/>
          <p:cNvSpPr>
            <a:spLocks noGrp="1"/>
          </p:cNvSpPr>
          <p:nvPr>
            <p:ph type="ctrTitle"/>
          </p:nvPr>
        </p:nvSpPr>
        <p:spPr>
          <a:xfrm>
            <a:off x="1076325" y="898525"/>
            <a:ext cx="7092950" cy="544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anchor="ctr" anchorCtr="1"/>
          <a:lstStyle/>
          <a:p>
            <a:pPr eaLnBrk="1" hangingPunct="1">
              <a:spcBef>
                <a:spcPct val="50000"/>
              </a:spcBef>
            </a:pPr>
            <a:r>
              <a:rPr lang="fr-FR" altLang="fr-FR" sz="8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JO PARIS 2024</a:t>
            </a:r>
            <a:r>
              <a:rPr lang="fr-FR" altLang="fr-FR" sz="8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/>
            </a:r>
            <a:br>
              <a:rPr lang="fr-FR" altLang="fr-FR" sz="8000" dirty="0" smtClean="0">
                <a:latin typeface="Helvetica" panose="020B0604020202020204" pitchFamily="34" charset="0"/>
                <a:cs typeface="Helvetica" panose="020B0604020202020204" pitchFamily="34" charset="0"/>
              </a:rPr>
            </a:br>
            <a:endParaRPr lang="fr-FR" altLang="fr-FR" sz="8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124" name="ZoneTexte 1"/>
          <p:cNvSpPr txBox="1">
            <a:spLocks noChangeArrowheads="1"/>
          </p:cNvSpPr>
          <p:nvPr/>
        </p:nvSpPr>
        <p:spPr bwMode="auto">
          <a:xfrm>
            <a:off x="6373813" y="923925"/>
            <a:ext cx="184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1212EE"/>
              </a:buClr>
              <a:buSzPct val="70000"/>
              <a:buFont typeface="Wingdings" panose="05000000000000000000" pitchFamily="2" charset="2"/>
              <a:buChar char="l"/>
              <a:defRPr sz="2800" b="1">
                <a:solidFill>
                  <a:schemeClr val="accent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EE0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70000"/>
              <a:buFont typeface="Wingdings" panose="05000000000000000000" pitchFamily="2" charset="2"/>
              <a:buChar char="l"/>
              <a:defRPr sz="21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6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125" name="Titre 1"/>
          <p:cNvSpPr txBox="1">
            <a:spLocks/>
          </p:cNvSpPr>
          <p:nvPr/>
        </p:nvSpPr>
        <p:spPr bwMode="auto">
          <a:xfrm>
            <a:off x="323850" y="5707063"/>
            <a:ext cx="33845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Clr>
                <a:srgbClr val="1212EE"/>
              </a:buClr>
              <a:buSzPct val="70000"/>
              <a:buFont typeface="Wingdings" panose="05000000000000000000" pitchFamily="2" charset="2"/>
              <a:buChar char="l"/>
              <a:defRPr sz="2800" b="1">
                <a:solidFill>
                  <a:schemeClr val="accent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lr>
                <a:srgbClr val="009EE0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rgbClr val="00CCFF"/>
              </a:buClr>
              <a:buSzPct val="70000"/>
              <a:buFont typeface="Wingdings" panose="05000000000000000000" pitchFamily="2" charset="2"/>
              <a:buChar char="l"/>
              <a:defRPr sz="21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19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Helvetica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b="0" dirty="0" smtClean="0">
                <a:solidFill>
                  <a:schemeClr val="bg1"/>
                </a:solidFill>
              </a:rPr>
              <a:t>FMPA GE 2024</a:t>
            </a:r>
            <a:endParaRPr lang="fr-FR" altLang="fr-FR" b="0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b="0" dirty="0">
              <a:solidFill>
                <a:schemeClr val="bg1"/>
              </a:solidFill>
            </a:endParaRP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5602288" y="4619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fr-FR" altLang="fr-FR"/>
          </a:p>
        </p:txBody>
      </p:sp>
      <p:sp>
        <p:nvSpPr>
          <p:cNvPr id="5128" name="Rectangle 9"/>
          <p:cNvSpPr>
            <a:spLocks noChangeArrowheads="1"/>
          </p:cNvSpPr>
          <p:nvPr/>
        </p:nvSpPr>
        <p:spPr bwMode="auto">
          <a:xfrm>
            <a:off x="5602288" y="6619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fr-FR" alt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CONTRAT OPERATIONEL NATIONAL</a:t>
            </a:r>
            <a:endParaRPr lang="fr-FR" altLang="fr-FR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fr-FR" sz="1200" smtClean="0">
                <a:solidFill>
                  <a:schemeClr val="bg1"/>
                </a:solidFill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6" name="Rectangle 3"/>
          <p:cNvSpPr/>
          <p:nvPr/>
        </p:nvSpPr>
        <p:spPr>
          <a:xfrm>
            <a:off x="179388" y="1270130"/>
            <a:ext cx="8713092" cy="41535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285840" indent="-285840">
              <a:lnSpc>
                <a:spcPct val="100000"/>
              </a:lnSpc>
              <a:buClr>
                <a:srgbClr val="4472C4"/>
              </a:buClr>
              <a:buFont typeface="Wingdings" charset="2"/>
              <a:buChar char=""/>
            </a:pPr>
            <a:r>
              <a:rPr lang="fr-FR" sz="24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Assurer la couverture du risque courant aggravé (afflux </a:t>
            </a:r>
            <a:r>
              <a:rPr lang="fr-FR" sz="24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touristique)</a:t>
            </a:r>
            <a:endParaRPr lang="fr-FR" sz="2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4472C4"/>
              </a:buClr>
              <a:buFont typeface="Wingdings" charset="2"/>
              <a:buChar char=""/>
            </a:pPr>
            <a:endParaRPr lang="fr-FR" sz="2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4472C4"/>
              </a:buClr>
              <a:buFont typeface="Wingdings" charset="2"/>
              <a:buChar char=""/>
            </a:pPr>
            <a:r>
              <a:rPr lang="fr-FR" sz="24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Assurer le dispositif national FDF : 51 colonnes, dont </a:t>
            </a:r>
            <a:r>
              <a:rPr lang="fr-FR" sz="24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5 en </a:t>
            </a:r>
            <a:r>
              <a:rPr lang="fr-FR" sz="24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zone </a:t>
            </a:r>
            <a:r>
              <a:rPr lang="fr-FR" sz="24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Sud-Est</a:t>
            </a:r>
            <a:endParaRPr lang="fr-FR" sz="2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4472C4"/>
              </a:buClr>
              <a:buFont typeface="Wingdings" charset="2"/>
              <a:buChar char=""/>
            </a:pPr>
            <a:endParaRPr lang="fr-FR" sz="2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4472C4"/>
              </a:buClr>
              <a:buFont typeface="Wingdings" charset="2"/>
              <a:buChar char=""/>
            </a:pPr>
            <a:r>
              <a:rPr lang="fr-FR" sz="24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Renforcer la zone Île-de-France </a:t>
            </a:r>
            <a:r>
              <a:rPr lang="fr-FR" sz="24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(support de a plupart des épreuves) : </a:t>
            </a:r>
            <a:r>
              <a:rPr lang="fr-FR" sz="24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3 groupes SUAP + 2 groupes INC</a:t>
            </a:r>
            <a:endParaRPr lang="fr-FR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Clr>
                <a:srgbClr val="4472C4"/>
              </a:buClr>
            </a:pPr>
            <a:endParaRPr lang="fr-FR" sz="2400" b="0" strike="noStrike" spc="-1" dirty="0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4472C4"/>
              </a:buClr>
              <a:buFont typeface="Wingdings" charset="2"/>
              <a:buChar char=""/>
            </a:pPr>
            <a:r>
              <a:rPr lang="fr-FR" sz="24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Assurer la sécurité des sites accueillant des épreuves des jeux Olympiques au sein de la </a:t>
            </a:r>
            <a:r>
              <a:rPr lang="fr-FR" sz="24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zone</a:t>
            </a:r>
            <a:endParaRPr lang="fr-FR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875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CALENDRIER MATCHS JO ZONE SE</a:t>
            </a:r>
            <a:endParaRPr lang="fr-FR" altLang="fr-FR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fr-FR" sz="1200" smtClean="0">
                <a:solidFill>
                  <a:schemeClr val="bg1"/>
                </a:solidFill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2" name="Rectangle 1"/>
          <p:cNvSpPr/>
          <p:nvPr/>
        </p:nvSpPr>
        <p:spPr>
          <a:xfrm>
            <a:off x="401638" y="4725105"/>
            <a:ext cx="80455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fr-FR" dirty="0" smtClean="0"/>
              <a:t>G.G </a:t>
            </a:r>
            <a:r>
              <a:rPr lang="fr-FR" dirty="0"/>
              <a:t>: 6 matchs du </a:t>
            </a:r>
            <a:r>
              <a:rPr lang="fr-FR" dirty="0" smtClean="0"/>
              <a:t>24 au 31/07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fr-FR" dirty="0" smtClean="0"/>
              <a:t>Groupama </a:t>
            </a:r>
            <a:r>
              <a:rPr lang="fr-FR" dirty="0"/>
              <a:t>Stadium : 11 matchs du </a:t>
            </a:r>
            <a:r>
              <a:rPr lang="fr-FR" dirty="0" smtClean="0"/>
              <a:t>24/07 au 9/08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fr-FR" dirty="0"/>
              <a:t>24 au 31 juillet : matchs </a:t>
            </a:r>
            <a:r>
              <a:rPr lang="fr-FR" dirty="0" smtClean="0"/>
              <a:t>le</a:t>
            </a:r>
            <a:r>
              <a:rPr lang="fr-FR" dirty="0" smtClean="0"/>
              <a:t> </a:t>
            </a:r>
            <a:r>
              <a:rPr lang="fr-FR" dirty="0" smtClean="0"/>
              <a:t>même jour sur </a:t>
            </a:r>
            <a:r>
              <a:rPr lang="fr-FR" dirty="0"/>
              <a:t>les 2 sites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au 9 août : matchs </a:t>
            </a:r>
            <a:r>
              <a:rPr lang="fr-FR" dirty="0" smtClean="0"/>
              <a:t>uniquement </a:t>
            </a:r>
            <a:r>
              <a:rPr lang="fr-FR" dirty="0"/>
              <a:t>sur le Groupama Stadium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12776"/>
            <a:ext cx="9144000" cy="2957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5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CONTRAT OPERATIONNEL NRBC </a:t>
            </a:r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JOP</a:t>
            </a:r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fr-FR" sz="1200" smtClean="0">
                <a:solidFill>
                  <a:schemeClr val="bg1"/>
                </a:solidFill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170936" y="1136869"/>
            <a:ext cx="8641084" cy="50153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Contrat Capacitaire Interministériel NRBC</a:t>
            </a:r>
            <a:r>
              <a:rPr lang="fr-FR" sz="20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 : 1 200 </a:t>
            </a:r>
            <a:r>
              <a:rPr lang="fr-FR" sz="20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victimes (UA + UR + IMPL) </a:t>
            </a:r>
            <a:r>
              <a:rPr lang="fr-FR" sz="20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dont 200 UA</a:t>
            </a:r>
            <a:endParaRPr lang="fr-FR" sz="2000" b="0" strike="noStrike" spc="-1" dirty="0" smtClean="0">
              <a:latin typeface="Arial"/>
              <a:ea typeface="Microsoft YaHei"/>
            </a:endParaRPr>
          </a:p>
          <a:p>
            <a:pPr marL="216000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endParaRPr lang="fr-FR" sz="2000" b="0" strike="noStrike" spc="-1" dirty="0" smtClean="0">
              <a:latin typeface="Arial"/>
              <a:ea typeface="Microsoft YaHei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spc="-1" dirty="0">
                <a:solidFill>
                  <a:srgbClr val="4472C4"/>
                </a:solidFill>
                <a:latin typeface="Calibri"/>
                <a:ea typeface="DejaVu Sans"/>
              </a:rPr>
              <a:t>C</a:t>
            </a:r>
            <a:r>
              <a:rPr lang="fr-FR" sz="20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ontraintes </a:t>
            </a:r>
            <a:r>
              <a:rPr lang="fr-FR" sz="20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NRBC </a:t>
            </a:r>
            <a:r>
              <a:rPr lang="fr-FR" sz="20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(</a:t>
            </a:r>
            <a:r>
              <a:rPr lang="fr-FR" sz="20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Instruction MI du 23/08/23) : </a:t>
            </a:r>
            <a:endParaRPr lang="fr-FR" sz="2000" b="0" strike="noStrike" spc="-1" dirty="0">
              <a:latin typeface="Arial"/>
              <a:ea typeface="Microsoft YaHei"/>
            </a:endParaRPr>
          </a:p>
          <a:p>
            <a:pPr marL="743040" lvl="1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FF0000"/>
                </a:solidFill>
                <a:latin typeface="Calibri"/>
                <a:ea typeface="DejaVu Sans"/>
              </a:rPr>
              <a:t>Début </a:t>
            </a:r>
            <a:r>
              <a:rPr lang="fr-FR" sz="2000" b="0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extraction </a:t>
            </a:r>
            <a:r>
              <a:rPr lang="fr-FR" sz="2000" b="0" strike="noStrike" spc="-1" dirty="0" smtClean="0">
                <a:solidFill>
                  <a:srgbClr val="0070C0"/>
                </a:solidFill>
                <a:latin typeface="Calibri"/>
                <a:ea typeface="DejaVu Sans"/>
              </a:rPr>
              <a:t>victimes </a:t>
            </a:r>
            <a:r>
              <a:rPr lang="fr-FR" sz="2000" b="0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dans les </a:t>
            </a:r>
            <a:r>
              <a:rPr lang="fr-FR" sz="2000" b="0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20 min : </a:t>
            </a:r>
            <a:r>
              <a:rPr lang="fr-FR" sz="20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GIS et GSAUV prépositionnés sur site</a:t>
            </a:r>
            <a:endParaRPr lang="fr-FR" sz="2000" b="0" strike="noStrike" spc="-1" dirty="0">
              <a:latin typeface="Arial"/>
              <a:ea typeface="Microsoft YaHei"/>
            </a:endParaRPr>
          </a:p>
          <a:p>
            <a:pPr marL="743040" lvl="1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b="0" strike="noStrike" spc="-1" dirty="0">
              <a:latin typeface="Arial"/>
              <a:ea typeface="Microsoft YaHei"/>
            </a:endParaRPr>
          </a:p>
          <a:p>
            <a:pPr marL="743040" lvl="1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4 lots PRV NRBC </a:t>
            </a:r>
            <a:r>
              <a:rPr lang="fr-FR" sz="2000" b="0" strike="noStrike" spc="-1" dirty="0" smtClean="0">
                <a:solidFill>
                  <a:srgbClr val="0070C0"/>
                </a:solidFill>
                <a:latin typeface="Calibri"/>
                <a:ea typeface="DejaVu Sans"/>
              </a:rPr>
              <a:t>: 1 à </a:t>
            </a:r>
            <a:r>
              <a:rPr lang="fr-FR" sz="2000" b="0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proximité + 3 à 30 min</a:t>
            </a:r>
            <a:endParaRPr lang="fr-FR" sz="2000" b="0" strike="noStrike" spc="-1" dirty="0">
              <a:solidFill>
                <a:srgbClr val="0070C0"/>
              </a:solidFill>
              <a:latin typeface="Arial"/>
              <a:ea typeface="Microsoft YaHei"/>
            </a:endParaRPr>
          </a:p>
          <a:p>
            <a:pPr marL="1512000" lvl="6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1 Lot = 50 UA + 250 </a:t>
            </a:r>
            <a:r>
              <a:rPr lang="fr-FR" sz="20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valides donc 4 </a:t>
            </a:r>
            <a:r>
              <a:rPr lang="fr-FR" sz="20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lots = 1 200 </a:t>
            </a:r>
            <a:r>
              <a:rPr lang="fr-FR" sz="20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victimes </a:t>
            </a:r>
            <a:r>
              <a:rPr lang="fr-FR" sz="20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dont 200 </a:t>
            </a:r>
            <a:r>
              <a:rPr lang="fr-FR" sz="2000" b="0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UA</a:t>
            </a:r>
            <a:endParaRPr lang="fr-FR" sz="2000" b="0" strike="noStrike" spc="-1" dirty="0">
              <a:latin typeface="Arial"/>
              <a:ea typeface="Microsoft YaHei"/>
            </a:endParaRPr>
          </a:p>
          <a:p>
            <a:pPr marL="743040" lvl="1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 smtClean="0">
                <a:solidFill>
                  <a:srgbClr val="FF0000"/>
                </a:solidFill>
                <a:latin typeface="Calibri"/>
                <a:ea typeface="DejaVu Sans"/>
              </a:rPr>
              <a:t>Administration</a:t>
            </a:r>
            <a:r>
              <a:rPr lang="fr-FR" sz="2000" spc="-1" dirty="0" smtClean="0">
                <a:solidFill>
                  <a:srgbClr val="4472C4"/>
                </a:solidFill>
                <a:latin typeface="Calibri"/>
                <a:ea typeface="DejaVu Sans"/>
              </a:rPr>
              <a:t> </a:t>
            </a:r>
            <a:r>
              <a:rPr lang="fr-FR" sz="2000" b="0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antidotes en max </a:t>
            </a:r>
            <a:r>
              <a:rPr lang="fr-FR" sz="2000" b="0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1 </a:t>
            </a:r>
            <a:r>
              <a:rPr lang="fr-FR" sz="2000" b="0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h</a:t>
            </a:r>
          </a:p>
          <a:p>
            <a:pPr lvl="1">
              <a:lnSpc>
                <a:spcPct val="100000"/>
              </a:lnSpc>
              <a:buClr>
                <a:srgbClr val="000000"/>
              </a:buClr>
            </a:pPr>
            <a:endParaRPr lang="fr-FR" sz="2000" b="0" strike="noStrike" spc="-1" dirty="0">
              <a:latin typeface="Arial"/>
              <a:ea typeface="Microsoft YaHei"/>
            </a:endParaRPr>
          </a:p>
          <a:p>
            <a:pPr marL="743040" lvl="1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spc="-1" dirty="0">
                <a:solidFill>
                  <a:srgbClr val="FF0000"/>
                </a:solidFill>
                <a:latin typeface="Calibri"/>
                <a:ea typeface="DejaVu Sans"/>
              </a:rPr>
              <a:t>D</a:t>
            </a:r>
            <a:r>
              <a:rPr lang="fr-FR" sz="2000" b="0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écontamination </a:t>
            </a:r>
            <a:r>
              <a:rPr lang="fr-FR" sz="2000" b="0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dans les 40 min </a:t>
            </a:r>
            <a:r>
              <a:rPr lang="fr-FR" sz="2000" spc="-1" dirty="0">
                <a:solidFill>
                  <a:srgbClr val="4472C4"/>
                </a:solidFill>
                <a:latin typeface="Calibri"/>
                <a:ea typeface="DejaVu Sans"/>
              </a:rPr>
              <a:t>avec un débit de </a:t>
            </a:r>
            <a:r>
              <a:rPr lang="fr-FR" sz="2000" spc="-1" dirty="0">
                <a:solidFill>
                  <a:srgbClr val="FF0000"/>
                </a:solidFill>
                <a:latin typeface="Calibri"/>
                <a:ea typeface="DejaVu Sans"/>
              </a:rPr>
              <a:t>100 </a:t>
            </a:r>
            <a:r>
              <a:rPr lang="fr-FR" sz="2000" spc="-1" dirty="0" smtClean="0">
                <a:solidFill>
                  <a:srgbClr val="FF0000"/>
                </a:solidFill>
                <a:latin typeface="Calibri"/>
                <a:ea typeface="DejaVu Sans"/>
              </a:rPr>
              <a:t>personnes</a:t>
            </a:r>
            <a:r>
              <a:rPr lang="fr-FR" sz="2000" spc="-1" dirty="0" smtClean="0">
                <a:solidFill>
                  <a:srgbClr val="FF0000"/>
                </a:solidFill>
                <a:latin typeface="Calibri"/>
                <a:ea typeface="DejaVu Sans"/>
              </a:rPr>
              <a:t>/h</a:t>
            </a:r>
            <a:r>
              <a:rPr lang="fr-FR" sz="2000" spc="-1" dirty="0">
                <a:solidFill>
                  <a:srgbClr val="4472C4"/>
                </a:solidFill>
                <a:latin typeface="Calibri"/>
                <a:ea typeface="DejaVu Sans"/>
              </a:rPr>
              <a:t>, donc avec 2 </a:t>
            </a:r>
            <a:r>
              <a:rPr lang="fr-FR" sz="2000" spc="-1" dirty="0" smtClean="0">
                <a:solidFill>
                  <a:srgbClr val="4472C4"/>
                </a:solidFill>
                <a:latin typeface="Calibri"/>
                <a:ea typeface="DejaVu Sans"/>
              </a:rPr>
              <a:t>UMD (unité mobile de décontamination) </a:t>
            </a:r>
            <a:endParaRPr lang="fr-FR" sz="2000" spc="-1" dirty="0">
              <a:solidFill>
                <a:srgbClr val="4472C4"/>
              </a:solidFill>
              <a:latin typeface="Calibri"/>
              <a:ea typeface="DejaVu Sans"/>
            </a:endParaRPr>
          </a:p>
          <a:p>
            <a:pPr marL="743040" lvl="1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sz="2000" spc="-1" dirty="0">
              <a:solidFill>
                <a:srgbClr val="4472C4"/>
              </a:solidFill>
              <a:latin typeface="Calibri"/>
              <a:ea typeface="DejaVu Sans"/>
            </a:endParaRPr>
          </a:p>
          <a:p>
            <a:pPr marL="743040" lvl="1" indent="-285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Détection RAD par portique :</a:t>
            </a:r>
            <a:r>
              <a:rPr lang="fr-FR" sz="2000" b="0" strike="noStrike" spc="-1" dirty="0">
                <a:solidFill>
                  <a:srgbClr val="4472C4"/>
                </a:solidFill>
                <a:latin typeface="Calibri"/>
                <a:ea typeface="DejaVu Sans"/>
              </a:rPr>
              <a:t> dotation zonale de 3 portiques</a:t>
            </a:r>
            <a:endParaRPr lang="fr-FR" sz="2000" b="0" strike="noStrike" spc="-1" dirty="0">
              <a:latin typeface="Arial"/>
              <a:ea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30917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DISPOSITIF </a:t>
            </a:r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ORSEC </a:t>
            </a:r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SECOURS ZONE SE</a:t>
            </a:r>
            <a:endParaRPr lang="fr-FR" altLang="fr-FR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243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5EB3D2C-A227-4FE2-8751-A93E91BBDDFE}" type="slidenum">
              <a:rPr lang="fr-FR" altLang="fr-FR" sz="1200" smtClean="0">
                <a:solidFill>
                  <a:schemeClr val="bg1"/>
                </a:solidFill>
                <a:latin typeface="Helvetica" panose="020B0604020202020204" pitchFamily="34" charset="0"/>
              </a:rPr>
              <a:pPr/>
              <a:t>5</a:t>
            </a:fld>
            <a:endParaRPr lang="fr-FR" altLang="fr-FR" sz="1200" smtClean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0244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12" t="35310" r="37750" b="34959"/>
          <a:stretch>
            <a:fillRect/>
          </a:stretch>
        </p:blipFill>
        <p:spPr bwMode="auto">
          <a:xfrm>
            <a:off x="1057275" y="1073150"/>
            <a:ext cx="7029450" cy="538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8" name="ZoneTexte 44"/>
          <p:cNvSpPr txBox="1">
            <a:spLocks noChangeArrowheads="1"/>
          </p:cNvSpPr>
          <p:nvPr/>
        </p:nvSpPr>
        <p:spPr bwMode="auto">
          <a:xfrm>
            <a:off x="7300399" y="2717209"/>
            <a:ext cx="1524000" cy="430212"/>
          </a:xfrm>
          <a:prstGeom prst="rect">
            <a:avLst/>
          </a:prstGeom>
          <a:solidFill>
            <a:srgbClr val="00B0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fr-FR" altLang="fr-FR" sz="1100"/>
              <a:t>Groupama Stadium : Décines</a:t>
            </a:r>
          </a:p>
        </p:txBody>
      </p:sp>
      <p:sp>
        <p:nvSpPr>
          <p:cNvPr id="10280" name="ZoneTexte 49"/>
          <p:cNvSpPr txBox="1">
            <a:spLocks noChangeArrowheads="1"/>
          </p:cNvSpPr>
          <p:nvPr/>
        </p:nvSpPr>
        <p:spPr bwMode="auto">
          <a:xfrm>
            <a:off x="2291319" y="5525538"/>
            <a:ext cx="1376362" cy="431800"/>
          </a:xfrm>
          <a:prstGeom prst="rect">
            <a:avLst/>
          </a:prstGeom>
          <a:solidFill>
            <a:srgbClr val="00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fr-FR" altLang="fr-FR" sz="1100"/>
              <a:t>Stade G.Guichard : Saint Etienne</a:t>
            </a:r>
          </a:p>
        </p:txBody>
      </p:sp>
      <p:pic>
        <p:nvPicPr>
          <p:cNvPr id="10247" name="Image 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513" y="3654425"/>
            <a:ext cx="125412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Étoile à 5 branches 23"/>
          <p:cNvSpPr/>
          <p:nvPr/>
        </p:nvSpPr>
        <p:spPr bwMode="auto">
          <a:xfrm>
            <a:off x="4019550" y="4867275"/>
            <a:ext cx="412750" cy="300038"/>
          </a:xfrm>
          <a:prstGeom prst="star5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/>
          </a:extLst>
        </p:spPr>
        <p:txBody>
          <a:bodyPr/>
          <a:lstStyle/>
          <a:p>
            <a:pPr algn="ctr" defTabSz="820738" eaLnBrk="1" hangingPunct="1">
              <a:defRPr/>
            </a:pPr>
            <a:endParaRPr lang="fr-FR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6" name="Étoile à 5 branches 25"/>
          <p:cNvSpPr/>
          <p:nvPr/>
        </p:nvSpPr>
        <p:spPr bwMode="auto">
          <a:xfrm>
            <a:off x="5584825" y="3951288"/>
            <a:ext cx="412750" cy="301625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/>
          </a:extLst>
        </p:spPr>
        <p:txBody>
          <a:bodyPr/>
          <a:lstStyle/>
          <a:p>
            <a:pPr algn="ctr" defTabSz="820738" eaLnBrk="1" hangingPunct="1">
              <a:defRPr/>
            </a:pPr>
            <a:endParaRPr lang="fr-FR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27" name="Étoile à 5 branches 26"/>
          <p:cNvSpPr/>
          <p:nvPr/>
        </p:nvSpPr>
        <p:spPr bwMode="auto">
          <a:xfrm>
            <a:off x="5957888" y="2301875"/>
            <a:ext cx="412750" cy="301625"/>
          </a:xfrm>
          <a:prstGeom prst="star5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/>
          </a:extLst>
        </p:spPr>
        <p:txBody>
          <a:bodyPr/>
          <a:lstStyle/>
          <a:p>
            <a:pPr algn="ctr" defTabSz="820738" eaLnBrk="1" hangingPunct="1">
              <a:defRPr/>
            </a:pPr>
            <a:endParaRPr lang="fr-FR" sz="240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8206" name="Flèche courbée vers le haut 4"/>
          <p:cNvSpPr>
            <a:spLocks noChangeArrowheads="1"/>
          </p:cNvSpPr>
          <p:nvPr/>
        </p:nvSpPr>
        <p:spPr bwMode="auto">
          <a:xfrm rot="-4670674">
            <a:off x="5619750" y="3063875"/>
            <a:ext cx="1793875" cy="581025"/>
          </a:xfrm>
          <a:prstGeom prst="curvedUpArrow">
            <a:avLst>
              <a:gd name="adj1" fmla="val 25014"/>
              <a:gd name="adj2" fmla="val 50028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fr-FR" altLang="fr-FR" sz="2400">
              <a:solidFill>
                <a:srgbClr val="000000"/>
              </a:solidFill>
            </a:endParaRPr>
          </a:p>
        </p:txBody>
      </p:sp>
      <p:sp>
        <p:nvSpPr>
          <p:cNvPr id="8207" name="Flèche courbée vers le haut 34"/>
          <p:cNvSpPr>
            <a:spLocks noChangeArrowheads="1"/>
          </p:cNvSpPr>
          <p:nvPr/>
        </p:nvSpPr>
        <p:spPr bwMode="auto">
          <a:xfrm rot="19875075" flipH="1">
            <a:off x="4357688" y="4729163"/>
            <a:ext cx="1792287" cy="577850"/>
          </a:xfrm>
          <a:prstGeom prst="curvedUpArrow">
            <a:avLst>
              <a:gd name="adj1" fmla="val 25000"/>
              <a:gd name="adj2" fmla="val 50014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820738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fr-FR" altLang="fr-FR" sz="2400">
              <a:solidFill>
                <a:srgbClr val="000000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513" y="4252913"/>
            <a:ext cx="2042118" cy="13614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140" y="1313598"/>
            <a:ext cx="2392860" cy="14639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4" name="Groupe 3"/>
          <p:cNvGrpSpPr>
            <a:grpSpLocks/>
          </p:cNvGrpSpPr>
          <p:nvPr/>
        </p:nvGrpSpPr>
        <p:grpSpPr bwMode="auto">
          <a:xfrm>
            <a:off x="1927014" y="3724275"/>
            <a:ext cx="2147888" cy="600075"/>
            <a:chOff x="1333691" y="3156918"/>
            <a:chExt cx="2185163" cy="600164"/>
          </a:xfrm>
        </p:grpSpPr>
        <p:sp>
          <p:nvSpPr>
            <p:cNvPr id="10268" name="ZoneTexte 44"/>
            <p:cNvSpPr txBox="1">
              <a:spLocks noChangeArrowheads="1"/>
            </p:cNvSpPr>
            <p:nvPr/>
          </p:nvSpPr>
          <p:spPr bwMode="auto">
            <a:xfrm>
              <a:off x="1771017" y="3156918"/>
              <a:ext cx="1747837" cy="60016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fr-FR" altLang="fr-FR" sz="1100" dirty="0"/>
                <a:t>Réponse ORSEC secours prépositionnée à proximité</a:t>
              </a:r>
            </a:p>
          </p:txBody>
        </p:sp>
        <p:pic>
          <p:nvPicPr>
            <p:cNvPr id="10269" name="Image 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3691" y="3184974"/>
              <a:ext cx="561633" cy="52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2" name="Groupe 21"/>
          <p:cNvGrpSpPr>
            <a:grpSpLocks/>
          </p:cNvGrpSpPr>
          <p:nvPr/>
        </p:nvGrpSpPr>
        <p:grpSpPr bwMode="auto">
          <a:xfrm>
            <a:off x="6881812" y="1057024"/>
            <a:ext cx="2111375" cy="600075"/>
            <a:chOff x="1286861" y="3151377"/>
            <a:chExt cx="2180036" cy="600164"/>
          </a:xfrm>
        </p:grpSpPr>
        <p:sp>
          <p:nvSpPr>
            <p:cNvPr id="10266" name="ZoneTexte 44"/>
            <p:cNvSpPr txBox="1">
              <a:spLocks noChangeArrowheads="1"/>
            </p:cNvSpPr>
            <p:nvPr/>
          </p:nvSpPr>
          <p:spPr bwMode="auto">
            <a:xfrm>
              <a:off x="1719060" y="3151377"/>
              <a:ext cx="1747837" cy="60016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fr-FR" altLang="fr-FR" sz="1100"/>
                <a:t>Réponse ORSEC secours prépositionnée à proximité</a:t>
              </a:r>
            </a:p>
          </p:txBody>
        </p:sp>
        <p:pic>
          <p:nvPicPr>
            <p:cNvPr id="10267" name="Image 2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6861" y="3193390"/>
              <a:ext cx="561633" cy="52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9" name="Groupe 28"/>
          <p:cNvGrpSpPr>
            <a:grpSpLocks/>
          </p:cNvGrpSpPr>
          <p:nvPr/>
        </p:nvGrpSpPr>
        <p:grpSpPr bwMode="auto">
          <a:xfrm>
            <a:off x="6242050" y="4267200"/>
            <a:ext cx="2222500" cy="600075"/>
            <a:chOff x="1218216" y="3210930"/>
            <a:chExt cx="2221301" cy="600164"/>
          </a:xfrm>
        </p:grpSpPr>
        <p:sp>
          <p:nvSpPr>
            <p:cNvPr id="10264" name="ZoneTexte 44"/>
            <p:cNvSpPr txBox="1">
              <a:spLocks noChangeArrowheads="1"/>
            </p:cNvSpPr>
            <p:nvPr/>
          </p:nvSpPr>
          <p:spPr bwMode="auto">
            <a:xfrm>
              <a:off x="1691680" y="3210930"/>
              <a:ext cx="1747837" cy="60016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fr-FR" altLang="fr-FR" sz="1100"/>
                <a:t>Réponse ORSEC secours complémentaire projetable 30’</a:t>
              </a:r>
            </a:p>
          </p:txBody>
        </p:sp>
        <p:pic>
          <p:nvPicPr>
            <p:cNvPr id="10265" name="Image 3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8216" y="3242871"/>
              <a:ext cx="561633" cy="527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58" name="ZoneTexte 24"/>
          <p:cNvSpPr txBox="1">
            <a:spLocks noChangeArrowheads="1"/>
          </p:cNvSpPr>
          <p:nvPr/>
        </p:nvSpPr>
        <p:spPr bwMode="auto">
          <a:xfrm>
            <a:off x="150813" y="1166813"/>
            <a:ext cx="165735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fr-FR" altLang="fr-FR"/>
              <a:t>Pour les matchs du 24 au 31 juillet</a:t>
            </a:r>
          </a:p>
        </p:txBody>
      </p:sp>
      <p:sp>
        <p:nvSpPr>
          <p:cNvPr id="2" name="ZoneTexte 1"/>
          <p:cNvSpPr txBox="1">
            <a:spLocks noChangeArrowheads="1"/>
          </p:cNvSpPr>
          <p:nvPr/>
        </p:nvSpPr>
        <p:spPr bwMode="auto">
          <a:xfrm>
            <a:off x="4891088" y="3571875"/>
            <a:ext cx="1098550" cy="3397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fr-FR" altLang="fr-FR" b="1"/>
              <a:t>PRM</a:t>
            </a:r>
          </a:p>
        </p:txBody>
      </p:sp>
      <p:sp>
        <p:nvSpPr>
          <p:cNvPr id="33" name="ZoneTexte 30"/>
          <p:cNvSpPr/>
          <p:nvPr/>
        </p:nvSpPr>
        <p:spPr>
          <a:xfrm>
            <a:off x="4846884" y="1065277"/>
            <a:ext cx="1775880" cy="829543"/>
          </a:xfrm>
          <a:prstGeom prst="rect">
            <a:avLst/>
          </a:prstGeom>
          <a:solidFill>
            <a:srgbClr val="009EE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MS PGothic"/>
              </a:rPr>
              <a:t>1 Lot PRV NRBC</a:t>
            </a:r>
            <a:endParaRPr lang="fr-FR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pc="-1" dirty="0">
                <a:solidFill>
                  <a:srgbClr val="000000"/>
                </a:solidFill>
                <a:latin typeface="Arial"/>
                <a:ea typeface="MS PGothic"/>
              </a:rPr>
              <a:t>2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MS PGothic"/>
              </a:rPr>
              <a:t> </a:t>
            </a: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MS PGothic"/>
              </a:rPr>
              <a:t>UMD</a:t>
            </a:r>
            <a:endParaRPr lang="fr-FR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MS PGothic"/>
              </a:rPr>
              <a:t>1 portique RAD</a:t>
            </a:r>
            <a:endParaRPr lang="fr-FR" sz="1600" b="0" strike="noStrike" spc="-1" dirty="0">
              <a:latin typeface="Arial"/>
            </a:endParaRPr>
          </a:p>
        </p:txBody>
      </p:sp>
      <p:pic>
        <p:nvPicPr>
          <p:cNvPr id="34" name="Image 10"/>
          <p:cNvPicPr/>
          <p:nvPr/>
        </p:nvPicPr>
        <p:blipFill>
          <a:blip r:embed="rId7"/>
          <a:stretch/>
        </p:blipFill>
        <p:spPr>
          <a:xfrm>
            <a:off x="6427284" y="1969353"/>
            <a:ext cx="390960" cy="389880"/>
          </a:xfrm>
          <a:prstGeom prst="rect">
            <a:avLst/>
          </a:prstGeom>
          <a:ln w="0">
            <a:noFill/>
          </a:ln>
        </p:spPr>
      </p:pic>
      <p:sp>
        <p:nvSpPr>
          <p:cNvPr id="35" name="ZoneTexte 29"/>
          <p:cNvSpPr/>
          <p:nvPr/>
        </p:nvSpPr>
        <p:spPr>
          <a:xfrm>
            <a:off x="304200" y="5452280"/>
            <a:ext cx="1870200" cy="829543"/>
          </a:xfrm>
          <a:prstGeom prst="rect">
            <a:avLst/>
          </a:prstGeom>
          <a:solidFill>
            <a:srgbClr val="92D05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MS PGothic"/>
              </a:rPr>
              <a:t>1 Lot PRV NRBC</a:t>
            </a:r>
            <a:endParaRPr lang="fr-FR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pc="-1" dirty="0">
                <a:solidFill>
                  <a:srgbClr val="000000"/>
                </a:solidFill>
                <a:latin typeface="Arial"/>
                <a:ea typeface="MS PGothic"/>
              </a:rPr>
              <a:t>2</a:t>
            </a:r>
            <a:r>
              <a:rPr lang="fr-FR" sz="1600" b="0" strike="noStrike" spc="-1" dirty="0" smtClean="0">
                <a:solidFill>
                  <a:srgbClr val="000000"/>
                </a:solidFill>
                <a:latin typeface="Arial"/>
                <a:ea typeface="MS PGothic"/>
              </a:rPr>
              <a:t> </a:t>
            </a: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MS PGothic"/>
              </a:rPr>
              <a:t>UMD</a:t>
            </a:r>
            <a:endParaRPr lang="fr-FR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MS PGothic"/>
              </a:rPr>
              <a:t>1 portique RAD</a:t>
            </a:r>
            <a:endParaRPr lang="fr-FR" sz="1600" b="0" strike="noStrike" spc="-1" dirty="0">
              <a:latin typeface="Arial"/>
            </a:endParaRPr>
          </a:p>
        </p:txBody>
      </p:sp>
      <p:sp>
        <p:nvSpPr>
          <p:cNvPr id="36" name="ZoneTexte 31"/>
          <p:cNvSpPr/>
          <p:nvPr/>
        </p:nvSpPr>
        <p:spPr>
          <a:xfrm>
            <a:off x="6821317" y="4977750"/>
            <a:ext cx="2043360" cy="5770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MS PGothic"/>
              </a:rPr>
              <a:t>3 Lot PRV NRBC</a:t>
            </a:r>
            <a:endParaRPr lang="fr-FR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fr-FR" sz="1600" b="0" strike="noStrike" spc="-1" dirty="0">
                <a:solidFill>
                  <a:srgbClr val="000000"/>
                </a:solidFill>
                <a:latin typeface="Arial"/>
                <a:ea typeface="MS PGothic"/>
              </a:rPr>
              <a:t>1 portique RAD</a:t>
            </a:r>
            <a:endParaRPr lang="fr-FR" sz="16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8" grpId="0" animBg="1"/>
      <p:bldP spid="10280" grpId="0" animBg="1"/>
      <p:bldP spid="8206" grpId="0" animBg="1"/>
      <p:bldP spid="8207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REPARTITION DES BESOINS HUMAINS</a:t>
            </a:r>
            <a:endParaRPr lang="fr-FR" altLang="fr-FR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147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fr-FR" sz="1200" dirty="0" smtClean="0">
                <a:solidFill>
                  <a:schemeClr val="bg1"/>
                </a:solidFill>
                <a:latin typeface="Helvetica" panose="020B0604020202020204" pitchFamily="34" charset="0"/>
              </a:rPr>
              <a:t>5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8460432" y="1772816"/>
            <a:ext cx="683568" cy="50405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Titre 5"/>
          <p:cNvSpPr/>
          <p:nvPr/>
        </p:nvSpPr>
        <p:spPr>
          <a:xfrm>
            <a:off x="820391" y="1466844"/>
            <a:ext cx="7920880" cy="481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3200" b="1" strike="noStrike" spc="-1" dirty="0" smtClean="0">
                <a:solidFill>
                  <a:srgbClr val="4472C4"/>
                </a:solidFill>
                <a:latin typeface="Calibri"/>
                <a:ea typeface="DejaVu Sans"/>
              </a:rPr>
              <a:t>Organisation Loire </a:t>
            </a:r>
            <a:r>
              <a:rPr lang="fr-FR" sz="3200" b="1" spc="-1" dirty="0">
                <a:solidFill>
                  <a:srgbClr val="4472C4"/>
                </a:solidFill>
                <a:latin typeface="Calibri"/>
              </a:rPr>
              <a:t>d</a:t>
            </a:r>
            <a:r>
              <a:rPr lang="fr-FR" sz="3200" b="1" spc="-1" dirty="0" smtClean="0">
                <a:solidFill>
                  <a:srgbClr val="4472C4"/>
                </a:solidFill>
                <a:latin typeface="Calibri"/>
              </a:rPr>
              <a:t>ispositif ORSEC Secours JO PARIS </a:t>
            </a:r>
            <a:endParaRPr lang="fr-FR" sz="3200" b="1" strike="noStrike" spc="-1" dirty="0">
              <a:latin typeface="Calibri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08" y="2705802"/>
            <a:ext cx="8736872" cy="148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05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SOLLICIATION GLOBALE SDIS 42</a:t>
            </a:r>
            <a:endParaRPr lang="fr-FR" altLang="fr-FR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147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fr-FR" sz="1200" dirty="0" smtClean="0">
                <a:solidFill>
                  <a:schemeClr val="bg1"/>
                </a:solidFill>
                <a:latin typeface="Helvetica" panose="020B0604020202020204" pitchFamily="34" charset="0"/>
              </a:rPr>
              <a:t>5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8460432" y="1772816"/>
            <a:ext cx="683568" cy="50405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213948"/>
              </p:ext>
            </p:extLst>
          </p:nvPr>
        </p:nvGraphicFramePr>
        <p:xfrm>
          <a:off x="623888" y="1556792"/>
          <a:ext cx="8196584" cy="4343710"/>
        </p:xfrm>
        <a:graphic>
          <a:graphicData uri="http://schemas.openxmlformats.org/drawingml/2006/table">
            <a:tbl>
              <a:tblPr firstRow="1" firstCol="1" bandRow="1"/>
              <a:tblGrid>
                <a:gridCol w="2055040"/>
                <a:gridCol w="100423"/>
                <a:gridCol w="1432609"/>
                <a:gridCol w="680407"/>
                <a:gridCol w="831761"/>
                <a:gridCol w="870247"/>
                <a:gridCol w="713929"/>
                <a:gridCol w="1512168"/>
              </a:tblGrid>
              <a:tr h="22714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Dispositif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Attendus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Nombre d’agents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Période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</a:tr>
              <a:tr h="30473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Colonne renfort FDF extra zonale SE 2 </a:t>
                      </a: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(sans GCDT période JO)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 GIFF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Juin à septembre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3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Colonne renfort FDF intra zonale SE 4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½ GIFF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976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Colonne renfort Ile de France (Par période de 7 jours)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VSAV + VTP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22/07 au 12/08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26/08 au 9/09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3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Dispositif ORSEC Secours Stade G. Guichard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NOVI NRBC TDM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74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24 – 25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27 – 28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30 - 31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Juillet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4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Groupe SSUAP JO pré positionné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 GSSUAP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14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984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Groupes SSUAP JO pré-identifiés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 GSSUAP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EPOJ  des centres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984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PRM Base de vie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VCOM / Log / SSO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984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Garde postée CODIS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Renfort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473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Gardes postées centres mixtes (11)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EPOJ + 3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33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984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Gardes postées SSSM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 VSM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09476"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Astreintes des 18 centres SPV des Cies Sud Forez / Nord Stéphanois / Ouest Stéphanois /  Métare Haut Pilat / Ondaine / Gier 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EPOJ +3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54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473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Dispositif ORSEC Secours Groupama Stadium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NOVI NRBC TDM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 déterminer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au 9 août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2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5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984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Total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229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77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CONTRAINTE GLOBALE SDIS 42</a:t>
            </a:r>
            <a:endParaRPr lang="fr-FR" altLang="fr-FR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315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35307D0-49B1-4B75-B963-49A436E96254}" type="slidenum">
              <a:rPr lang="fr-FR" altLang="fr-FR" sz="1200" smtClean="0">
                <a:solidFill>
                  <a:schemeClr val="bg1"/>
                </a:solidFill>
                <a:latin typeface="Helvetica" panose="020B0604020202020204" pitchFamily="34" charset="0"/>
              </a:rPr>
              <a:pPr/>
              <a:t>8</a:t>
            </a:fld>
            <a:endParaRPr lang="fr-FR" altLang="fr-FR" sz="1200" smtClean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01638" y="1916832"/>
            <a:ext cx="806489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dirty="0">
                <a:ea typeface="Calibri" panose="020F0502020204030204" pitchFamily="34" charset="0"/>
              </a:rPr>
              <a:t>Toutes les compagnies et tous les services seront sollicités pour participer aux différents dispositifs. 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dirty="0">
                <a:ea typeface="Calibri" panose="020F0502020204030204" pitchFamily="34" charset="0"/>
              </a:rPr>
              <a:t> 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dirty="0">
                <a:ea typeface="Calibri" panose="020F0502020204030204" pitchFamily="34" charset="0"/>
              </a:rPr>
              <a:t>Concernant la période du </a:t>
            </a:r>
            <a:r>
              <a:rPr lang="fr-FR" b="1" dirty="0">
                <a:ea typeface="Calibri" panose="020F0502020204030204" pitchFamily="34" charset="0"/>
              </a:rPr>
              <a:t>24 au 31 juillet</a:t>
            </a:r>
            <a:r>
              <a:rPr lang="fr-FR" dirty="0">
                <a:ea typeface="Calibri" panose="020F0502020204030204" pitchFamily="34" charset="0"/>
              </a:rPr>
              <a:t> </a:t>
            </a:r>
            <a:r>
              <a:rPr lang="fr-FR" b="1" dirty="0">
                <a:ea typeface="Calibri" panose="020F0502020204030204" pitchFamily="34" charset="0"/>
              </a:rPr>
              <a:t>2024</a:t>
            </a:r>
            <a:r>
              <a:rPr lang="fr-FR" dirty="0">
                <a:ea typeface="Calibri" panose="020F0502020204030204" pitchFamily="34" charset="0"/>
              </a:rPr>
              <a:t>, le </a:t>
            </a:r>
            <a:r>
              <a:rPr lang="fr-FR" dirty="0" smtClean="0">
                <a:ea typeface="Calibri" panose="020F0502020204030204" pitchFamily="34" charset="0"/>
              </a:rPr>
              <a:t>SDIS 42 veillera </a:t>
            </a:r>
            <a:r>
              <a:rPr lang="fr-FR" dirty="0">
                <a:ea typeface="Calibri" panose="020F0502020204030204" pitchFamily="34" charset="0"/>
              </a:rPr>
              <a:t>à disposer d’un potentiel « ressource » optimal </a:t>
            </a:r>
            <a:r>
              <a:rPr lang="fr-FR" dirty="0" smtClean="0">
                <a:ea typeface="Calibri" panose="020F0502020204030204" pitchFamily="34" charset="0"/>
              </a:rPr>
              <a:t>: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600" dirty="0">
                <a:ea typeface="Calibri" panose="020F0502020204030204" pitchFamily="34" charset="0"/>
              </a:rPr>
              <a:t> 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600" dirty="0">
                <a:ea typeface="Calibri" panose="020F0502020204030204" pitchFamily="34" charset="0"/>
              </a:rPr>
              <a:t> 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sz="600" dirty="0">
                <a:ea typeface="Calibri" panose="020F0502020204030204" pitchFamily="34" charset="0"/>
              </a:rPr>
              <a:t> 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dirty="0">
                <a:ea typeface="Calibri" panose="020F0502020204030204" pitchFamily="34" charset="0"/>
              </a:rPr>
              <a:t>Les 11 centres mixtes ont vocation à disposer d’une capacité de planification à hauteur de 75% de leurs effectifs ;</a:t>
            </a:r>
            <a:endParaRPr lang="fr-F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>
              <a:spcAft>
                <a:spcPts val="0"/>
              </a:spcAft>
            </a:pPr>
            <a:endParaRPr lang="fr-F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dirty="0" smtClean="0">
                <a:ea typeface="Calibri" panose="020F0502020204030204" pitchFamily="34" charset="0"/>
              </a:rPr>
              <a:t>N</a:t>
            </a:r>
            <a:r>
              <a:rPr lang="fr-FR" dirty="0" smtClean="0">
                <a:ea typeface="Calibri" panose="020F0502020204030204" pitchFamily="34" charset="0"/>
              </a:rPr>
              <a:t>écessité </a:t>
            </a:r>
            <a:r>
              <a:rPr lang="fr-FR" dirty="0">
                <a:ea typeface="Calibri" panose="020F0502020204030204" pitchFamily="34" charset="0"/>
              </a:rPr>
              <a:t>de disposer chaque jour d’environ 75 </a:t>
            </a:r>
            <a:r>
              <a:rPr lang="fr-FR" dirty="0" smtClean="0">
                <a:ea typeface="Calibri" panose="020F0502020204030204" pitchFamily="34" charset="0"/>
              </a:rPr>
              <a:t>officiers.</a:t>
            </a:r>
            <a:endParaRPr lang="fr-FR" sz="1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fr-FR" dirty="0">
                <a:ea typeface="Calibri" panose="020F0502020204030204" pitchFamily="34" charset="0"/>
              </a:rPr>
              <a:t> </a:t>
            </a: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8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MANOEUVRE MESOS JO</a:t>
            </a:r>
            <a:endParaRPr lang="fr-FR" altLang="fr-FR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147" name="Espace réservé du numéro de diapositive 3"/>
          <p:cNvSpPr>
            <a:spLocks noGrp="1"/>
          </p:cNvSpPr>
          <p:nvPr>
            <p:ph type="sldNum" sz="quarter" idx="10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fr-FR" sz="1200" dirty="0" smtClean="0">
                <a:solidFill>
                  <a:schemeClr val="bg1"/>
                </a:solidFill>
                <a:latin typeface="Helvetica" panose="020B0604020202020204" pitchFamily="34" charset="0"/>
              </a:rPr>
              <a:t>8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8460432" y="1772816"/>
            <a:ext cx="683568" cy="50405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207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8502" y="1606659"/>
            <a:ext cx="777076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2400" b="1" dirty="0" smtClean="0"/>
              <a:t>Date </a:t>
            </a:r>
            <a:r>
              <a:rPr lang="fr-FR" sz="2400" b="1" dirty="0"/>
              <a:t>:</a:t>
            </a:r>
            <a:endParaRPr lang="fr-FR" sz="2400" b="1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fr-FR" dirty="0" smtClean="0"/>
              <a:t>5 </a:t>
            </a:r>
            <a:r>
              <a:rPr lang="fr-FR" dirty="0" smtClean="0"/>
              <a:t>avril 2024</a:t>
            </a:r>
          </a:p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sz="2400" b="1" dirty="0" smtClean="0"/>
              <a:t>Lieu :</a:t>
            </a:r>
            <a:endParaRPr lang="fr-FR" sz="2400" b="1" dirty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fr-FR" dirty="0" smtClean="0"/>
              <a:t>ST-ETIENNE</a:t>
            </a: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fr-FR" dirty="0"/>
          </a:p>
          <a:p>
            <a:pPr>
              <a:defRPr/>
            </a:pPr>
            <a:r>
              <a:rPr lang="fr-FR" sz="2400" b="1" dirty="0" smtClean="0"/>
              <a:t>Thématique :</a:t>
            </a:r>
            <a:endParaRPr lang="fr-FR" sz="2400" b="1" dirty="0"/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fr-FR" dirty="0" smtClean="0">
                <a:solidFill>
                  <a:srgbClr val="000000"/>
                </a:solidFill>
              </a:rPr>
              <a:t>NRBC </a:t>
            </a:r>
            <a:r>
              <a:rPr lang="fr-FR" dirty="0" smtClean="0">
                <a:solidFill>
                  <a:srgbClr val="000000"/>
                </a:solidFill>
              </a:rPr>
              <a:t>impactant un transport en commun parvis du </a:t>
            </a:r>
            <a:r>
              <a:rPr lang="fr-FR" dirty="0" smtClean="0">
                <a:solidFill>
                  <a:srgbClr val="000000"/>
                </a:solidFill>
              </a:rPr>
              <a:t>stade</a:t>
            </a:r>
            <a:endParaRPr lang="fr-FR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52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seau">
  <a:themeElements>
    <a:clrScheme name="Personnalisée 2">
      <a:dk1>
        <a:srgbClr val="1A212B"/>
      </a:dk1>
      <a:lt1>
        <a:srgbClr val="FFFFFF"/>
      </a:lt1>
      <a:dk2>
        <a:srgbClr val="1A212B"/>
      </a:dk2>
      <a:lt2>
        <a:srgbClr val="808080"/>
      </a:lt2>
      <a:accent1>
        <a:srgbClr val="CD0920"/>
      </a:accent1>
      <a:accent2>
        <a:srgbClr val="669999"/>
      </a:accent2>
      <a:accent3>
        <a:srgbClr val="FFFFFF"/>
      </a:accent3>
      <a:accent4>
        <a:srgbClr val="1A212B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Réseau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8207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8207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Réseau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28379</TotalTime>
  <Words>379</Words>
  <Application>Microsoft Office PowerPoint</Application>
  <PresentationFormat>Affichage à l'écran (4:3)</PresentationFormat>
  <Paragraphs>130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20" baseType="lpstr">
      <vt:lpstr>Arial Unicode MS</vt:lpstr>
      <vt:lpstr>Microsoft YaHei</vt:lpstr>
      <vt:lpstr>MS PGothic</vt:lpstr>
      <vt:lpstr>MS PGothic</vt:lpstr>
      <vt:lpstr>Arial</vt:lpstr>
      <vt:lpstr>Calibri</vt:lpstr>
      <vt:lpstr>DejaVu Sans</vt:lpstr>
      <vt:lpstr>Helvetica</vt:lpstr>
      <vt:lpstr>Times New Roman</vt:lpstr>
      <vt:lpstr>Wingdings</vt:lpstr>
      <vt:lpstr>Réseau</vt:lpstr>
      <vt:lpstr>JO PARIS 2024 </vt:lpstr>
      <vt:lpstr>CONTRAT OPERATIONEL NATIONAL</vt:lpstr>
      <vt:lpstr>CALENDRIER MATCHS JO ZONE SE</vt:lpstr>
      <vt:lpstr>CONTRAT OPERATIONNEL NRBC JOP</vt:lpstr>
      <vt:lpstr>DISPOSITIF ORSEC SECOURS ZONE SE</vt:lpstr>
      <vt:lpstr>REPARTITION DES BESOINS HUMAINS</vt:lpstr>
      <vt:lpstr>SOLLICIATION GLOBALE SDIS 42</vt:lpstr>
      <vt:lpstr>CONTRAINTE GLOBALE SDIS 42</vt:lpstr>
      <vt:lpstr>MANOEUVRE MESOS JO</vt:lpstr>
    </vt:vector>
  </TitlesOfParts>
  <Company>CG94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CODIR 080702</dc:title>
  <dc:subject>PROJET PORTAIL  INTRANET</dc:subject>
  <dc:creator>TARDY Frederique</dc:creator>
  <cp:lastModifiedBy>ROBERT Philippe</cp:lastModifiedBy>
  <cp:revision>1222</cp:revision>
  <cp:lastPrinted>2019-09-13T13:31:55Z</cp:lastPrinted>
  <dcterms:created xsi:type="dcterms:W3CDTF">2000-07-03T06:07:31Z</dcterms:created>
  <dcterms:modified xsi:type="dcterms:W3CDTF">2024-01-10T14:45:42Z</dcterms:modified>
</cp:coreProperties>
</file>