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8"/>
  </p:notesMasterIdLst>
  <p:handoutMasterIdLst>
    <p:handoutMasterId r:id="rId19"/>
  </p:handoutMasterIdLst>
  <p:sldIdLst>
    <p:sldId id="293" r:id="rId2"/>
    <p:sldId id="364" r:id="rId3"/>
    <p:sldId id="349" r:id="rId4"/>
    <p:sldId id="352" r:id="rId5"/>
    <p:sldId id="350" r:id="rId6"/>
    <p:sldId id="365" r:id="rId7"/>
    <p:sldId id="359" r:id="rId8"/>
    <p:sldId id="353" r:id="rId9"/>
    <p:sldId id="363" r:id="rId10"/>
    <p:sldId id="362" r:id="rId11"/>
    <p:sldId id="360" r:id="rId12"/>
    <p:sldId id="361" r:id="rId13"/>
    <p:sldId id="354" r:id="rId14"/>
    <p:sldId id="355" r:id="rId15"/>
    <p:sldId id="356" r:id="rId16"/>
    <p:sldId id="357" r:id="rId17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D9902"/>
    <a:srgbClr val="4E4EE4"/>
    <a:srgbClr val="5E343D"/>
    <a:srgbClr val="80121C"/>
    <a:srgbClr val="E9B5BA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711" autoAdjust="0"/>
  </p:normalViewPr>
  <p:slideViewPr>
    <p:cSldViewPr>
      <p:cViewPr varScale="1">
        <p:scale>
          <a:sx n="83" d="100"/>
          <a:sy n="83" d="100"/>
        </p:scale>
        <p:origin x="1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22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A007-FF4B-4538-9144-C73F74CF2642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0CF69-FF8E-4FB4-9878-93167E452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EA80-5BE5-492F-A4BD-B1A8C6B43C72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4C60E-35D0-4DD6-989B-5EE074B54D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75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68414"/>
            <a:ext cx="11398251" cy="1728787"/>
          </a:xfrm>
          <a:noFill/>
          <a:extLst>
            <a:ext uri="{909E8E84-426E-40dd-AFC4-6F175D3DCCD1}"/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825" y="1622425"/>
            <a:ext cx="1248452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255425"/>
            <a:ext cx="2546760" cy="11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26CF-1677-4001-9FE3-1E6D9078C653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213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21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9E58-19CB-4BE4-B5FB-F4C81F942B94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A218-8BDF-4C9C-BDDD-A8C76397D8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F68E-F2F0-4D9D-8738-F5BDB760634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103B-3D2F-4918-A213-0E0B97235217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2917" y="1268413"/>
            <a:ext cx="5384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0E4-D8C2-421C-941A-24D617BD839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AFF-1341-4032-A3AF-EEC7890B92C6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7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D719-137D-4152-B018-2101AC8B976E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06738-E322-414D-8A9F-EE32461E5785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DEA8-BCD1-44A2-9E2D-D38A7FE8E6C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632-C39F-41B8-B9CC-023DD0C579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38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268413"/>
            <a:ext cx="109728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62" tIns="47881" rIns="95762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</a:t>
            </a:r>
            <a:r>
              <a:rPr lang="fr-FR" altLang="fr-FR" dirty="0" err="1" smtClean="0"/>
              <a:t>nivea</a:t>
            </a:r>
            <a:endParaRPr lang="fr-FR" altLang="fr-FR" dirty="0" smtClean="0"/>
          </a:p>
        </p:txBody>
      </p:sp>
      <p:sp>
        <p:nvSpPr>
          <p:cNvPr id="160811" name="Text Box 43"/>
          <p:cNvSpPr txBox="1">
            <a:spLocks noChangeArrowheads="1"/>
          </p:cNvSpPr>
          <p:nvPr userDrawn="1"/>
        </p:nvSpPr>
        <p:spPr bwMode="auto">
          <a:xfrm>
            <a:off x="2237317" y="781050"/>
            <a:ext cx="165824" cy="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2078" tIns="41040" rIns="82078" bIns="41040">
            <a:spAutoFit/>
          </a:bodyPr>
          <a:lstStyle>
            <a:lvl1pPr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1163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073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31900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39888" algn="l" defTabSz="8207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0970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542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114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68688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sz="1500" smtClean="0">
              <a:solidFill>
                <a:srgbClr val="1A212B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29" name="Rectangle 46"/>
          <p:cNvSpPr>
            <a:spLocks noChangeArrowheads="1"/>
          </p:cNvSpPr>
          <p:nvPr userDrawn="1"/>
        </p:nvSpPr>
        <p:spPr bwMode="auto">
          <a:xfrm>
            <a:off x="3600452" y="6453188"/>
            <a:ext cx="518583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82087" tIns="41042" rIns="82087" bIns="41042"/>
          <a:lstStyle>
            <a:lvl1pPr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 eaLnBrk="0" hangingPunct="0"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748982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000" b="1" dirty="0" smtClean="0">
                <a:solidFill>
                  <a:srgbClr val="CD0920"/>
                </a:solidFill>
                <a:latin typeface="Helvetica" panose="020B0604020202020204" pitchFamily="34" charset="0"/>
              </a:rPr>
              <a:t>DOCTRINE NRBC - SDIS 42 - 2024</a:t>
            </a:r>
          </a:p>
        </p:txBody>
      </p:sp>
      <p:sp>
        <p:nvSpPr>
          <p:cNvPr id="160840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9184" y="6453189"/>
            <a:ext cx="592667" cy="268287"/>
          </a:xfrm>
          <a:prstGeom prst="rect">
            <a:avLst/>
          </a:prstGeom>
          <a:solidFill>
            <a:srgbClr val="1A212B"/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7067C1-53DC-488E-B4B6-3AE3EAE794F9}" type="slidenum">
              <a:rPr lang="fr-FR" altLang="fr-FR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31" name="Image 8" descr="LOGO-SDIS-RVB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1" y="5084763"/>
            <a:ext cx="502708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7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anose="020B0604020202020204" pitchFamily="34" charset="0"/>
          <a:ea typeface="MS PGothic" panose="020B0600070205080204" pitchFamily="34" charset="-128"/>
          <a:cs typeface="Helvetica" panose="020B0604020202020204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rgbClr val="1212EE"/>
        </a:buClr>
        <a:buSzPct val="70000"/>
        <a:buFont typeface="Wingdings" panose="05000000000000000000" pitchFamily="2" charset="2"/>
        <a:buChar char="l"/>
        <a:defRPr sz="2800" b="1">
          <a:solidFill>
            <a:schemeClr val="accent1"/>
          </a:solidFill>
          <a:latin typeface="Helvetica"/>
          <a:ea typeface="MS PGothic" panose="020B0600070205080204" pitchFamily="34" charset="-128"/>
          <a:cs typeface="Helvetica"/>
        </a:defRPr>
      </a:lvl1pPr>
      <a:lvl2pPr marL="725488" indent="-365125" algn="l" defTabSz="957263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035050" indent="-307975" algn="l" defTabSz="957263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0000"/>
        <a:buFont typeface="Wingdings" panose="05000000000000000000" pitchFamily="2" charset="2"/>
        <a:buChar char="l"/>
        <a:defRPr sz="21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341438" indent="-304800" algn="l" defTabSz="9572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1674813" indent="-330200" algn="l" defTabSz="9572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9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1320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6pPr>
      <a:lvl7pPr marL="25892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7pPr>
      <a:lvl8pPr marL="30464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8pPr>
      <a:lvl9pPr marL="3503613" indent="-330200" algn="l" defTabSz="957263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yosis.av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neurotoxic.avi" TargetMode="External"/><Relationship Id="rId4" Type="http://schemas.openxmlformats.org/officeDocument/2006/relationships/hyperlink" Target="cloq%20yp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itre 1"/>
          <p:cNvSpPr>
            <a:spLocks noGrp="1"/>
          </p:cNvSpPr>
          <p:nvPr>
            <p:ph type="ctrTitle"/>
          </p:nvPr>
        </p:nvSpPr>
        <p:spPr>
          <a:xfrm>
            <a:off x="2018886" y="1916833"/>
            <a:ext cx="8548688" cy="172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 anchorCtr="1"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altLang="fr-FR" sz="8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DOCTRINE NRBC  </a:t>
            </a:r>
            <a: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alt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alt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6500" name="ZoneTexte 1"/>
          <p:cNvSpPr txBox="1">
            <a:spLocks noChangeArrowheads="1"/>
          </p:cNvSpPr>
          <p:nvPr/>
        </p:nvSpPr>
        <p:spPr bwMode="auto">
          <a:xfrm>
            <a:off x="7897813" y="9239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1A212B"/>
              </a:solidFill>
            </a:endParaRPr>
          </a:p>
        </p:txBody>
      </p:sp>
      <p:sp>
        <p:nvSpPr>
          <p:cNvPr id="106501" name="Titre 1"/>
          <p:cNvSpPr txBox="1">
            <a:spLocks/>
          </p:cNvSpPr>
          <p:nvPr/>
        </p:nvSpPr>
        <p:spPr bwMode="auto">
          <a:xfrm>
            <a:off x="465852" y="5445224"/>
            <a:ext cx="5832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4400" dirty="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3663">
              <a:lnSpc>
                <a:spcPct val="100000"/>
              </a:lnSpc>
              <a:spcBef>
                <a:spcPts val="100"/>
              </a:spcBef>
            </a:pPr>
            <a:r>
              <a:rPr lang="fr-FR" spc="-15" dirty="0">
                <a:latin typeface="Calibri"/>
                <a:cs typeface="Calibri"/>
              </a:rPr>
              <a:t>Savoir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spc="-40" dirty="0" smtClean="0">
                <a:latin typeface="Calibri"/>
                <a:cs typeface="Calibri"/>
              </a:rPr>
              <a:t>se protéger 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2790" marR="5080" indent="0">
              <a:lnSpc>
                <a:spcPct val="100000"/>
              </a:lnSpc>
              <a:spcBef>
                <a:spcPts val="2325"/>
              </a:spcBef>
              <a:buNone/>
            </a:pPr>
            <a:endParaRPr lang="fr-FR" b="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fr-FR" sz="4000" dirty="0">
              <a:latin typeface="Calibri"/>
              <a:cs typeface="Calibri"/>
            </a:endParaRP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Dès la suspicion d’un agent NRBC sur une intervention :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Porter les EPI mis à disposition dans les engins :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EPT : TENUE DE FEU + ARI </a:t>
            </a:r>
          </a:p>
          <a:p>
            <a:pPr marR="238760" algn="ctr">
              <a:lnSpc>
                <a:spcPct val="100000"/>
              </a:lnSpc>
              <a:spcBef>
                <a:spcPts val="5"/>
              </a:spcBef>
            </a:pPr>
            <a:r>
              <a:rPr lang="fr-FR" spc="-5" dirty="0" smtClean="0">
                <a:solidFill>
                  <a:schemeClr val="tx1"/>
                </a:solidFill>
                <a:latin typeface="Calibri"/>
                <a:cs typeface="Calibri"/>
              </a:rPr>
              <a:t>VSAV : Gants ( 2 paires) + masques </a:t>
            </a:r>
            <a:endParaRPr lang="fr-FR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>
                <a:latin typeface="Calibri"/>
                <a:cs typeface="Calibri"/>
              </a:rPr>
              <a:t>Reconnaitre</a:t>
            </a:r>
            <a:r>
              <a:rPr lang="fr-FR" spc="-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les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signaux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présence </a:t>
            </a:r>
            <a:r>
              <a:rPr lang="fr-FR" spc="-10" dirty="0">
                <a:latin typeface="Calibri"/>
                <a:cs typeface="Calibri"/>
              </a:rPr>
              <a:t>d’un</a:t>
            </a:r>
            <a:r>
              <a:rPr lang="fr-FR" spc="-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produit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5" dirty="0" smtClean="0">
                <a:latin typeface="Calibri"/>
                <a:cs typeface="Calibri"/>
              </a:rPr>
              <a:t>menace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050471"/>
            <a:ext cx="8646740" cy="51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>
                <a:latin typeface="Calibri"/>
                <a:cs typeface="Calibri"/>
              </a:rPr>
              <a:t>Reconnaitre</a:t>
            </a:r>
            <a:r>
              <a:rPr lang="fr-FR" spc="-2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les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signaux</a:t>
            </a:r>
            <a:r>
              <a:rPr lang="fr-FR" spc="-5" dirty="0">
                <a:latin typeface="Calibri"/>
                <a:cs typeface="Calibri"/>
              </a:rPr>
              <a:t> de</a:t>
            </a:r>
            <a:r>
              <a:rPr lang="fr-FR" spc="-10" dirty="0">
                <a:latin typeface="Calibri"/>
                <a:cs typeface="Calibri"/>
              </a:rPr>
              <a:t> </a:t>
            </a:r>
            <a:r>
              <a:rPr lang="fr-FR" spc="-5" dirty="0">
                <a:latin typeface="Calibri"/>
                <a:cs typeface="Calibri"/>
              </a:rPr>
              <a:t>présence </a:t>
            </a:r>
            <a:r>
              <a:rPr lang="fr-FR" spc="-10" dirty="0">
                <a:latin typeface="Calibri"/>
                <a:cs typeface="Calibri"/>
              </a:rPr>
              <a:t>d’un</a:t>
            </a:r>
            <a:r>
              <a:rPr lang="fr-FR" spc="-15" dirty="0">
                <a:latin typeface="Calibri"/>
                <a:cs typeface="Calibri"/>
              </a:rPr>
              <a:t> </a:t>
            </a:r>
            <a:r>
              <a:rPr lang="fr-FR" spc="-10" dirty="0">
                <a:latin typeface="Calibri"/>
                <a:cs typeface="Calibri"/>
              </a:rPr>
              <a:t>produit</a:t>
            </a:r>
            <a:r>
              <a:rPr lang="fr-FR" spc="-20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de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dirty="0">
                <a:latin typeface="Calibri"/>
                <a:cs typeface="Calibri"/>
              </a:rPr>
              <a:t>la</a:t>
            </a:r>
            <a:r>
              <a:rPr lang="fr-FR" spc="-5" dirty="0">
                <a:latin typeface="Calibri"/>
                <a:cs typeface="Calibri"/>
              </a:rPr>
              <a:t> </a:t>
            </a:r>
            <a:r>
              <a:rPr lang="fr-FR" spc="-5" dirty="0" smtClean="0">
                <a:latin typeface="Calibri"/>
                <a:cs typeface="Calibri"/>
              </a:rPr>
              <a:t>menace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196752"/>
            <a:ext cx="8774187" cy="4585166"/>
          </a:xfrm>
          <a:prstGeom prst="rect">
            <a:avLst/>
          </a:prstGeom>
        </p:spPr>
      </p:pic>
      <p:sp>
        <p:nvSpPr>
          <p:cNvPr id="7" name="Bouton d'action : Vidéo 6">
            <a:hlinkClick r:id="" action="ppaction://noaction" highlightClick="1"/>
          </p:cNvPr>
          <p:cNvSpPr/>
          <p:nvPr/>
        </p:nvSpPr>
        <p:spPr bwMode="auto">
          <a:xfrm>
            <a:off x="816794" y="4898028"/>
            <a:ext cx="1246757" cy="619204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6174" y="5695898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3 vidéos </a:t>
            </a:r>
          </a:p>
          <a:p>
            <a:pPr algn="ctr"/>
            <a:r>
              <a:rPr lang="fr-FR" sz="1000" dirty="0" smtClean="0">
                <a:hlinkClick r:id="rId3" action="ppaction://hlinkfile"/>
              </a:rPr>
              <a:t>myosis </a:t>
            </a:r>
            <a:endParaRPr lang="fr-FR" sz="1000" dirty="0" smtClean="0"/>
          </a:p>
          <a:p>
            <a:pPr algn="ctr"/>
            <a:r>
              <a:rPr lang="fr-FR" sz="1000" dirty="0" smtClean="0">
                <a:hlinkClick r:id="rId4" action="ppaction://hlinkfile"/>
              </a:rPr>
              <a:t>Hypérite</a:t>
            </a:r>
            <a:endParaRPr lang="fr-FR" sz="1000" dirty="0" smtClean="0"/>
          </a:p>
          <a:p>
            <a:pPr algn="ctr"/>
            <a:r>
              <a:rPr lang="fr-FR" sz="1000" dirty="0" smtClean="0">
                <a:hlinkClick r:id="rId5" action="ppaction://hlinkfile"/>
              </a:rPr>
              <a:t>Neurotoxique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7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DESHABILLAGE VICTIME INVALIDE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98"/>
            <a:ext cx="7475868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INVALIDE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37482"/>
            <a:ext cx="7475868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INVALIDE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9" y="1124744"/>
            <a:ext cx="1164667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DESHABILLAGE VICTIME </a:t>
            </a:r>
            <a:r>
              <a:rPr lang="fr-FR" sz="3200" dirty="0" smtClean="0"/>
              <a:t>VALIDE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4" y="1196752"/>
            <a:ext cx="7350646" cy="43591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2B3BA6D-BE23-41EC-97E8-1D666D14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1038226"/>
            <a:ext cx="3835480" cy="50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SUPPORT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Ce support de formation vise à présenter, aux agents impliqués dans un dispositif NOVI, l’organisation du dispositif NRBC mis en place en amont et donc mieux appréhender le cheminement des victimes, le zonage et les acronymes liés à ce type d’intervention. 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Engagement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24744"/>
            <a:ext cx="7523323" cy="50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1" y="4629224"/>
            <a:ext cx="5184577" cy="1638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036824"/>
            <a:ext cx="5184577" cy="212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1" y="3198602"/>
            <a:ext cx="5184577" cy="137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1897456"/>
            <a:ext cx="502174" cy="2209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 bwMode="auto">
          <a:xfrm>
            <a:off x="6168008" y="1196752"/>
            <a:ext cx="5616624" cy="46805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GIS : Reconnaissance et identification de la menace – zonage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GSAUV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: Sauvetage, tri, traçabilité des victimes (SINUS) et décontamination de masse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GDECONTA : </a:t>
            </a: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</a:t>
            </a: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écontamination fine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marL="0" marR="0" indent="0" algn="ctr" defTabSz="820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GSAS : Etanchéité du zonage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Dispositif terrain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038226"/>
            <a:ext cx="9442148" cy="545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1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SUPPORT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35360" y="1151306"/>
            <a:ext cx="11305256" cy="508600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fr-FR" sz="2800" dirty="0" smtClean="0">
                <a:solidFill>
                  <a:schemeClr val="bg1"/>
                </a:solidFill>
              </a:rPr>
              <a:t>Ce support de formation vise à présenter, aux agents non spécialisés dans le domaine de la </a:t>
            </a:r>
            <a:r>
              <a:rPr lang="fr-FR" sz="2800" dirty="0" smtClean="0">
                <a:solidFill>
                  <a:schemeClr val="bg1"/>
                </a:solidFill>
              </a:rPr>
              <a:t>NRBC, </a:t>
            </a:r>
            <a:r>
              <a:rPr lang="fr-FR" sz="2800" dirty="0" smtClean="0">
                <a:solidFill>
                  <a:schemeClr val="bg1"/>
                </a:solidFill>
              </a:rPr>
              <a:t>la conduite à tenir notamment en matière de sécurité des intervenants, lors d’une intervention non classifiée </a:t>
            </a:r>
            <a:r>
              <a:rPr lang="fr-FR" sz="2800" dirty="0" smtClean="0">
                <a:solidFill>
                  <a:schemeClr val="bg1"/>
                </a:solidFill>
              </a:rPr>
              <a:t>NRBC </a:t>
            </a:r>
            <a:r>
              <a:rPr lang="fr-FR" sz="2800" dirty="0" smtClean="0">
                <a:solidFill>
                  <a:schemeClr val="bg1"/>
                </a:solidFill>
              </a:rPr>
              <a:t>au départ des secours.  </a:t>
            </a:r>
            <a:endParaRPr lang="fr-FR" sz="2800" dirty="0">
              <a:solidFill>
                <a:schemeClr val="bg1"/>
              </a:solidFill>
            </a:endParaRPr>
          </a:p>
          <a:p>
            <a:pPr marL="360363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20" dirty="0" smtClean="0">
                <a:latin typeface="Calibri"/>
                <a:cs typeface="Calibri"/>
              </a:rPr>
              <a:t>DEFINITION PRIMO INTERVENANT / ARRIVANT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fr-FR" dirty="0" smtClean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fr-FR" b="0" dirty="0" smtClean="0">
                <a:latin typeface="Calibri"/>
                <a:cs typeface="Calibri"/>
              </a:rPr>
              <a:t>Un </a:t>
            </a:r>
            <a:r>
              <a:rPr lang="fr-FR" b="0" spc="-5" dirty="0">
                <a:latin typeface="Calibri"/>
                <a:cs typeface="Calibri"/>
              </a:rPr>
              <a:t>Primo-Arrivant</a:t>
            </a:r>
            <a:r>
              <a:rPr lang="fr-FR" b="0" spc="-4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est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une</a:t>
            </a:r>
            <a:r>
              <a:rPr lang="fr-FR" b="0" spc="2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personne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ou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</a:t>
            </a:r>
            <a:r>
              <a:rPr lang="fr-FR" b="0" spc="5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groupe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de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personnes</a:t>
            </a:r>
            <a:r>
              <a:rPr lang="fr-FR" b="0" spc="45" dirty="0"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 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spécialisé</a:t>
            </a:r>
            <a:r>
              <a:rPr lang="fr-FR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dans</a:t>
            </a:r>
            <a:r>
              <a:rPr lang="fr-FR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lang="fr-FR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domaine</a:t>
            </a:r>
            <a:r>
              <a:rPr lang="fr-FR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NRBC</a:t>
            </a:r>
            <a:r>
              <a:rPr lang="fr-FR" b="0" dirty="0">
                <a:latin typeface="Calibri"/>
                <a:cs typeface="Calibri"/>
              </a:rPr>
              <a:t>,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se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15" dirty="0">
                <a:latin typeface="Calibri"/>
                <a:cs typeface="Calibri"/>
              </a:rPr>
              <a:t>retrouvant,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inopinément,</a:t>
            </a:r>
            <a:r>
              <a:rPr lang="fr-FR" b="0" spc="2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dans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une </a:t>
            </a:r>
            <a:r>
              <a:rPr lang="fr-FR" b="0" spc="-390" dirty="0">
                <a:latin typeface="Calibri"/>
                <a:cs typeface="Calibri"/>
              </a:rPr>
              <a:t> </a:t>
            </a:r>
            <a:r>
              <a:rPr lang="fr-FR" b="0" spc="-10" dirty="0">
                <a:latin typeface="Calibri"/>
                <a:cs typeface="Calibri"/>
              </a:rPr>
              <a:t>situation </a:t>
            </a:r>
            <a:r>
              <a:rPr lang="fr-FR" b="0" spc="-5" dirty="0">
                <a:latin typeface="Calibri"/>
                <a:cs typeface="Calibri"/>
              </a:rPr>
              <a:t>de</a:t>
            </a:r>
            <a:r>
              <a:rPr lang="fr-FR" b="0" spc="15" dirty="0">
                <a:latin typeface="Calibri"/>
                <a:cs typeface="Calibri"/>
              </a:rPr>
              <a:t> </a:t>
            </a:r>
            <a:r>
              <a:rPr lang="fr-FR" b="0" dirty="0">
                <a:latin typeface="Calibri"/>
                <a:cs typeface="Calibri"/>
              </a:rPr>
              <a:t>menace</a:t>
            </a:r>
            <a:r>
              <a:rPr lang="fr-FR" b="0" spc="1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NRBC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spc="-5" dirty="0">
                <a:latin typeface="Calibri"/>
                <a:cs typeface="Calibri"/>
              </a:rPr>
              <a:t>soit</a:t>
            </a:r>
            <a:r>
              <a:rPr lang="fr-FR" b="0" dirty="0">
                <a:latin typeface="Calibri"/>
                <a:cs typeface="Calibri"/>
              </a:rPr>
              <a:t> </a:t>
            </a:r>
            <a:r>
              <a:rPr lang="fr-FR" b="0" dirty="0" smtClean="0">
                <a:latin typeface="Calibri"/>
                <a:cs typeface="Calibri"/>
              </a:rPr>
              <a:t>:</a:t>
            </a:r>
          </a:p>
          <a:p>
            <a:pPr marR="5080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endParaRPr lang="fr-FR" dirty="0" smtClean="0">
              <a:latin typeface="Calibri"/>
              <a:cs typeface="Calibri"/>
            </a:endParaRP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Sans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avoir</a:t>
            </a:r>
            <a:r>
              <a:rPr lang="fr-FR" sz="2800" spc="-5" dirty="0">
                <a:latin typeface="Calibri"/>
                <a:cs typeface="Calibri"/>
              </a:rPr>
              <a:t> </a:t>
            </a:r>
            <a:r>
              <a:rPr lang="fr-FR" sz="2800" spc="-15" dirty="0">
                <a:latin typeface="Calibri"/>
                <a:cs typeface="Calibri"/>
              </a:rPr>
              <a:t>été</a:t>
            </a:r>
            <a:r>
              <a:rPr lang="fr-FR" sz="2800" spc="1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déclenché</a:t>
            </a:r>
            <a:r>
              <a:rPr lang="fr-FR" sz="2800" spc="3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pour </a:t>
            </a:r>
            <a:r>
              <a:rPr lang="fr-FR" sz="2800" spc="-15" dirty="0">
                <a:latin typeface="Calibri"/>
                <a:cs typeface="Calibri"/>
              </a:rPr>
              <a:t>cette</a:t>
            </a:r>
            <a:r>
              <a:rPr lang="fr-FR" sz="2800" spc="2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</a:t>
            </a:r>
            <a:r>
              <a:rPr lang="fr-FR" sz="2800" spc="-5" dirty="0">
                <a:latin typeface="Calibri"/>
                <a:cs typeface="Calibri"/>
              </a:rPr>
              <a:t> </a:t>
            </a:r>
            <a:r>
              <a:rPr lang="fr-FR" sz="2800" spc="-15" dirty="0">
                <a:latin typeface="Calibri"/>
                <a:cs typeface="Calibri"/>
              </a:rPr>
              <a:t>(retour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</a:t>
            </a:r>
            <a:r>
              <a:rPr lang="fr-FR" sz="2800" dirty="0" smtClean="0">
                <a:latin typeface="Calibri"/>
                <a:cs typeface="Calibri"/>
              </a:rPr>
              <a:t>).</a:t>
            </a: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Déclenché</a:t>
            </a:r>
            <a:r>
              <a:rPr lang="fr-FR" sz="2800" spc="35" dirty="0" smtClean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pour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une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mission,</a:t>
            </a:r>
            <a:r>
              <a:rPr lang="fr-FR" sz="2800" spc="-10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a</a:t>
            </a:r>
            <a:r>
              <a:rPr lang="fr-FR" sz="2800" spc="-10" dirty="0">
                <a:latin typeface="Calibri"/>
                <a:cs typeface="Calibri"/>
              </a:rPr>
              <a:t> priori,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sans</a:t>
            </a:r>
            <a:r>
              <a:rPr lang="fr-FR" sz="2800" spc="-15" dirty="0">
                <a:latin typeface="Calibri"/>
                <a:cs typeface="Calibri"/>
              </a:rPr>
              <a:t> </a:t>
            </a:r>
            <a:r>
              <a:rPr lang="fr-FR" sz="2800" dirty="0">
                <a:latin typeface="Calibri"/>
                <a:cs typeface="Calibri"/>
              </a:rPr>
              <a:t>menace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dirty="0" smtClean="0">
                <a:latin typeface="Calibri"/>
                <a:cs typeface="Calibri"/>
              </a:rPr>
              <a:t>NRBC.</a:t>
            </a:r>
          </a:p>
          <a:p>
            <a:pPr marR="5080" lvl="1">
              <a:buClrTx/>
              <a:buFont typeface="Wingdings" panose="05000000000000000000" pitchFamily="2" charset="2"/>
              <a:buChar char="§"/>
            </a:pPr>
            <a:r>
              <a:rPr lang="fr-FR" sz="2800" spc="-5" dirty="0" smtClean="0">
                <a:latin typeface="Calibri"/>
                <a:cs typeface="Calibri"/>
              </a:rPr>
              <a:t>Sans</a:t>
            </a:r>
            <a:r>
              <a:rPr lang="fr-FR" sz="2800" spc="-15" dirty="0" smtClean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avoir</a:t>
            </a:r>
            <a:r>
              <a:rPr lang="fr-FR" sz="2800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de</a:t>
            </a:r>
            <a:r>
              <a:rPr lang="fr-FR" sz="2800" spc="10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matériel</a:t>
            </a:r>
            <a:r>
              <a:rPr lang="fr-FR" sz="2800" spc="5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approprié</a:t>
            </a:r>
            <a:r>
              <a:rPr lang="fr-FR" sz="2800" spc="15" dirty="0">
                <a:latin typeface="Calibri"/>
                <a:cs typeface="Calibri"/>
              </a:rPr>
              <a:t> </a:t>
            </a:r>
            <a:r>
              <a:rPr lang="fr-FR" sz="2800" spc="-10" dirty="0">
                <a:latin typeface="Calibri"/>
                <a:cs typeface="Calibri"/>
              </a:rPr>
              <a:t>avec</a:t>
            </a:r>
            <a:r>
              <a:rPr lang="fr-FR" sz="2800" spc="-15" dirty="0">
                <a:latin typeface="Calibri"/>
                <a:cs typeface="Calibri"/>
              </a:rPr>
              <a:t> </a:t>
            </a:r>
            <a:r>
              <a:rPr lang="fr-FR" sz="2800" spc="-5" dirty="0">
                <a:latin typeface="Calibri"/>
                <a:cs typeface="Calibri"/>
              </a:rPr>
              <a:t>lui.</a:t>
            </a:r>
            <a:endParaRPr lang="fr-FR" sz="28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ACTIONS PRIMO INTERVENANT NRBC 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407368" y="1123970"/>
            <a:ext cx="11377264" cy="54733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20738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/>
            <a:r>
              <a:rPr lang="fr-FR" b="1" dirty="0">
                <a:solidFill>
                  <a:schemeClr val="bg1"/>
                </a:solidFill>
              </a:rPr>
              <a:t>Reconnaître </a:t>
            </a:r>
            <a:r>
              <a:rPr lang="fr-FR" b="1" dirty="0" smtClean="0">
                <a:solidFill>
                  <a:schemeClr val="bg1"/>
                </a:solidFill>
              </a:rPr>
              <a:t>une </a:t>
            </a:r>
            <a:r>
              <a:rPr lang="fr-FR" b="1" dirty="0">
                <a:solidFill>
                  <a:schemeClr val="bg1"/>
                </a:solidFill>
              </a:rPr>
              <a:t>situation </a:t>
            </a:r>
            <a:r>
              <a:rPr lang="fr-FR" b="1" dirty="0" smtClean="0">
                <a:solidFill>
                  <a:schemeClr val="bg1"/>
                </a:solidFill>
              </a:rPr>
              <a:t>NRBC </a:t>
            </a:r>
            <a:r>
              <a:rPr lang="fr-FR" dirty="0" smtClean="0">
                <a:solidFill>
                  <a:schemeClr val="bg1"/>
                </a:solidFill>
              </a:rPr>
              <a:t>: liquide, gaz, fumées, odeur, explosion, …</a:t>
            </a:r>
          </a:p>
          <a:p>
            <a:pPr marL="457200" lvl="1" indent="0"/>
            <a:r>
              <a:rPr lang="fr-FR" b="1" dirty="0">
                <a:solidFill>
                  <a:schemeClr val="bg1"/>
                </a:solidFill>
              </a:rPr>
              <a:t>S</a:t>
            </a:r>
            <a:r>
              <a:rPr lang="fr-FR" b="1" dirty="0" smtClean="0">
                <a:solidFill>
                  <a:schemeClr val="bg1"/>
                </a:solidFill>
              </a:rPr>
              <a:t>ymptômes des victimes </a:t>
            </a:r>
            <a:r>
              <a:rPr lang="fr-FR" dirty="0" smtClean="0">
                <a:solidFill>
                  <a:schemeClr val="bg1"/>
                </a:solidFill>
              </a:rPr>
              <a:t>: troubles brutaux, identiques entres les personnes et les animaux </a:t>
            </a: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Typologies des symptômes </a:t>
            </a:r>
            <a:r>
              <a:rPr lang="fr-FR" dirty="0" smtClean="0">
                <a:solidFill>
                  <a:schemeClr val="bg1"/>
                </a:solidFill>
              </a:rPr>
              <a:t>: neurologiques types coma, convulsions, augmentation des secrétions, changement de couleur de peau, trouble de la vision, dyspnée  </a:t>
            </a:r>
          </a:p>
          <a:p>
            <a:pPr marL="457200" lvl="1" indent="0"/>
            <a:endParaRPr lang="fr-FR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Mise en sécurité du personnel </a:t>
            </a:r>
            <a:r>
              <a:rPr lang="fr-FR" dirty="0" smtClean="0">
                <a:solidFill>
                  <a:schemeClr val="bg1"/>
                </a:solidFill>
              </a:rPr>
              <a:t>: s’extraire de la zone de danger, </a:t>
            </a:r>
            <a:r>
              <a:rPr lang="fr-FR" dirty="0">
                <a:solidFill>
                  <a:schemeClr val="bg1"/>
                </a:solidFill>
              </a:rPr>
              <a:t>se mettre à l’air </a:t>
            </a:r>
            <a:r>
              <a:rPr lang="fr-FR" dirty="0" smtClean="0">
                <a:solidFill>
                  <a:schemeClr val="bg1"/>
                </a:solidFill>
              </a:rPr>
              <a:t>libre, définition d’un périmètre à priori, se protéger si possible les yeux, voies respiratoires avec </a:t>
            </a:r>
            <a:r>
              <a:rPr lang="fr-FR" dirty="0">
                <a:solidFill>
                  <a:schemeClr val="bg1"/>
                </a:solidFill>
              </a:rPr>
              <a:t>un mouchoir si pas de </a:t>
            </a:r>
            <a:r>
              <a:rPr lang="fr-FR" dirty="0" smtClean="0">
                <a:solidFill>
                  <a:schemeClr val="bg1"/>
                </a:solidFill>
              </a:rPr>
              <a:t>masque, peau, mains avec des gants, ne pas boire, ne pas manger, ne pas fumer. S’éloigner dans la direction opposée au vent, maintenir ses mains éloignées du visage.</a:t>
            </a:r>
          </a:p>
          <a:p>
            <a:pPr marL="457200" lvl="1" indent="0"/>
            <a:endParaRPr lang="fr-FR" dirty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Si potentiel </a:t>
            </a:r>
            <a:r>
              <a:rPr lang="fr-FR" b="1" dirty="0">
                <a:solidFill>
                  <a:schemeClr val="bg1"/>
                </a:solidFill>
              </a:rPr>
              <a:t>contamination </a:t>
            </a:r>
            <a:r>
              <a:rPr lang="fr-FR" dirty="0" smtClean="0">
                <a:solidFill>
                  <a:schemeClr val="bg1"/>
                </a:solidFill>
              </a:rPr>
              <a:t>: Décontamination </a:t>
            </a:r>
            <a:r>
              <a:rPr lang="fr-FR" dirty="0">
                <a:solidFill>
                  <a:schemeClr val="bg1"/>
                </a:solidFill>
              </a:rPr>
              <a:t>d’urgence </a:t>
            </a:r>
            <a:r>
              <a:rPr lang="fr-FR" dirty="0" smtClean="0">
                <a:solidFill>
                  <a:schemeClr val="bg1"/>
                </a:solidFill>
              </a:rPr>
              <a:t>à l’abri, enlever la 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couche de vêtement en limitant le passage par la tête et après avoir mis un masque, s’essuyer avec un tissu, lavage oculaire si nécessaire (1</a:t>
            </a:r>
            <a:r>
              <a:rPr lang="fr-FR" baseline="30000" dirty="0" smtClean="0">
                <a:solidFill>
                  <a:schemeClr val="bg1"/>
                </a:solidFill>
              </a:rPr>
              <a:t>ère</a:t>
            </a:r>
            <a:r>
              <a:rPr lang="fr-FR" dirty="0" smtClean="0">
                <a:solidFill>
                  <a:schemeClr val="bg1"/>
                </a:solidFill>
              </a:rPr>
              <a:t> couche de vêtement et les chaussures = 70 à 80 % de la contamination) , placer ensuite les vêtements contaminés dans un sac. </a:t>
            </a:r>
            <a:endParaRPr lang="fr-FR" dirty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Demande de renfort au CODIS </a:t>
            </a:r>
            <a:r>
              <a:rPr lang="fr-FR" dirty="0" smtClean="0">
                <a:solidFill>
                  <a:schemeClr val="bg1"/>
                </a:solidFill>
              </a:rPr>
              <a:t>: engagement équipes NRBC et préciser si possible la localisation, la nature, les circonstances, le bilan provisoire, les risques , les accès, symptômes, présence d’enfants, … </a:t>
            </a:r>
          </a:p>
          <a:p>
            <a:pPr marL="457200" lvl="1" indent="0"/>
            <a:endParaRPr lang="fr-FR" dirty="0" smtClean="0">
              <a:solidFill>
                <a:schemeClr val="bg1"/>
              </a:solidFill>
            </a:endParaRPr>
          </a:p>
          <a:p>
            <a:pPr marL="457200" lvl="1" indent="0"/>
            <a:r>
              <a:rPr lang="fr-FR" b="1" dirty="0" smtClean="0">
                <a:solidFill>
                  <a:schemeClr val="bg1"/>
                </a:solidFill>
              </a:rPr>
              <a:t>Traitement des victimes </a:t>
            </a:r>
            <a:r>
              <a:rPr lang="fr-FR" dirty="0" smtClean="0">
                <a:solidFill>
                  <a:schemeClr val="bg1"/>
                </a:solidFill>
              </a:rPr>
              <a:t>si déjà extraite et en zone protégée – initier le PRV – </a:t>
            </a:r>
          </a:p>
          <a:p>
            <a:pPr marL="457200" lvl="1" indent="0"/>
            <a:r>
              <a:rPr lang="fr-FR" dirty="0" smtClean="0">
                <a:solidFill>
                  <a:schemeClr val="bg1"/>
                </a:solidFill>
              </a:rPr>
              <a:t>tri visuel : asymptomatique et sans trace de contamination et symptomatique valide ou invalide</a:t>
            </a:r>
          </a:p>
          <a:p>
            <a:pPr marL="457200" lvl="1" indent="0"/>
            <a:r>
              <a:rPr lang="fr-FR" dirty="0" smtClean="0">
                <a:solidFill>
                  <a:schemeClr val="bg1"/>
                </a:solidFill>
              </a:rPr>
              <a:t>Décontamination d’urgence des victimes (déshabillage)  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3663">
              <a:lnSpc>
                <a:spcPct val="100000"/>
              </a:lnSpc>
              <a:spcBef>
                <a:spcPts val="100"/>
              </a:spcBef>
            </a:pPr>
            <a:r>
              <a:rPr lang="fr-FR" spc="-15" dirty="0" smtClean="0">
                <a:latin typeface="Calibri"/>
                <a:cs typeface="Calibri"/>
              </a:rPr>
              <a:t>Savoir s’auto-décontaminer 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9F68E-F2F0-4D9D-8738-F5BDB7606349}" type="slidenum">
              <a:rPr lang="fr-FR" alt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Dès l’arrivée des personnels équipés de TLD,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Se désengager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Utiliser les KIT mis à disposition dans les engins en attendant la mise en place d’un chantier NRBC. </a:t>
            </a:r>
          </a:p>
          <a:p>
            <a:pPr marR="238760">
              <a:spcBef>
                <a:spcPts val="5"/>
              </a:spcBef>
            </a:pPr>
            <a:r>
              <a:rPr lang="fr-FR" sz="2400" spc="-5" dirty="0">
                <a:solidFill>
                  <a:schemeClr val="tx1"/>
                </a:solidFill>
                <a:latin typeface="Calibri"/>
                <a:cs typeface="Calibri"/>
              </a:rPr>
              <a:t>Mettre des gants propres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Hors zone d’exclusion (à l’air libre) , retirer ses EPI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Changer de gants </a:t>
            </a:r>
            <a:endParaRPr lang="fr-FR" sz="2400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Essuyer les parties du corps non protégées avec des compresses ou </a:t>
            </a:r>
            <a:r>
              <a:rPr lang="fr-FR" sz="2400" spc="-5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es lingettes des kit « fumées d ’incendie » (cheveux avant bras ….)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Mettre un nouveau masques et gants + tenue papier disponible dans le kit risque infectieux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Regrouper ses effets personnels dans un sac ( type sac </a:t>
            </a:r>
            <a:r>
              <a:rPr lang="fr-FR" sz="2400" spc="-5" dirty="0" err="1" smtClean="0">
                <a:solidFill>
                  <a:schemeClr val="tx1"/>
                </a:solidFill>
                <a:latin typeface="Calibri"/>
                <a:cs typeface="Calibri"/>
              </a:rPr>
              <a:t>dasri</a:t>
            </a: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) </a:t>
            </a:r>
          </a:p>
          <a:p>
            <a:pPr marR="238760">
              <a:lnSpc>
                <a:spcPct val="100000"/>
              </a:lnSpc>
              <a:spcBef>
                <a:spcPts val="5"/>
              </a:spcBef>
            </a:pPr>
            <a:r>
              <a:rPr lang="fr-FR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Se retirer du dispositif opérationnel pour prise en charge médicale. </a:t>
            </a:r>
            <a:endParaRPr lang="fr-FR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210611"/>
      </p:ext>
    </p:extLst>
  </p:cSld>
  <p:clrMapOvr>
    <a:masterClrMapping/>
  </p:clrMapOvr>
</p:sld>
</file>

<file path=ppt/theme/theme1.xml><?xml version="1.0" encoding="utf-8"?>
<a:theme xmlns:a="http://schemas.openxmlformats.org/drawingml/2006/main" name="Réseau">
  <a:themeElements>
    <a:clrScheme name="Personnalisée 2">
      <a:dk1>
        <a:srgbClr val="1A212B"/>
      </a:dk1>
      <a:lt1>
        <a:srgbClr val="FFFFFF"/>
      </a:lt1>
      <a:dk2>
        <a:srgbClr val="1A212B"/>
      </a:dk2>
      <a:lt2>
        <a:srgbClr val="808080"/>
      </a:lt2>
      <a:accent1>
        <a:srgbClr val="CD0920"/>
      </a:accent1>
      <a:accent2>
        <a:srgbClr val="669999"/>
      </a:accent2>
      <a:accent3>
        <a:srgbClr val="FFFFFF"/>
      </a:accent3>
      <a:accent4>
        <a:srgbClr val="1A212B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631</Words>
  <Application>Microsoft Office PowerPoint</Application>
  <PresentationFormat>Grand écran</PresentationFormat>
  <Paragraphs>78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 Unicode MS</vt:lpstr>
      <vt:lpstr>MS PGothic</vt:lpstr>
      <vt:lpstr>MS PGothic</vt:lpstr>
      <vt:lpstr>Arial</vt:lpstr>
      <vt:lpstr>Calibri</vt:lpstr>
      <vt:lpstr>Helvetica</vt:lpstr>
      <vt:lpstr>Wingdings</vt:lpstr>
      <vt:lpstr>Réseau</vt:lpstr>
      <vt:lpstr>  DOCTRINE NRBC   </vt:lpstr>
      <vt:lpstr>OBJECTIF SUPPORT </vt:lpstr>
      <vt:lpstr>Engagement </vt:lpstr>
      <vt:lpstr>Missions </vt:lpstr>
      <vt:lpstr>Dispositif terrain </vt:lpstr>
      <vt:lpstr>OBJECTIF SUPPORT </vt:lpstr>
      <vt:lpstr>DEFINITION PRIMO INTERVENANT / ARRIVANT </vt:lpstr>
      <vt:lpstr>ACTIONS PRIMO INTERVENANT NRBC  </vt:lpstr>
      <vt:lpstr>Savoir s’auto-décontaminer </vt:lpstr>
      <vt:lpstr>Savoir se protéger </vt:lpstr>
      <vt:lpstr>Reconnaitre les signaux de présence d’un produit de la menace</vt:lpstr>
      <vt:lpstr>Reconnaitre les signaux de présence d’un produit de la menace</vt:lpstr>
      <vt:lpstr>DESHABILLAGE VICTIME INVALIDE</vt:lpstr>
      <vt:lpstr>DESHABILLAGE VICTIME INVALIDE</vt:lpstr>
      <vt:lpstr>DESHABILLAGE VICTIME INVALIDE</vt:lpstr>
      <vt:lpstr>DESHABILLAGE VICTIME VALIDE</vt:lpstr>
    </vt:vector>
  </TitlesOfParts>
  <Company>sdis42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Cne Benoit ROUCHON</dc:creator>
  <cp:lastModifiedBy>ROBERT Philippe</cp:lastModifiedBy>
  <cp:revision>235</cp:revision>
  <cp:lastPrinted>2023-03-06T08:42:27Z</cp:lastPrinted>
  <dcterms:created xsi:type="dcterms:W3CDTF">2011-08-18T06:35:32Z</dcterms:created>
  <dcterms:modified xsi:type="dcterms:W3CDTF">2024-02-09T14:59:25Z</dcterms:modified>
</cp:coreProperties>
</file>