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5"/>
  </p:notesMasterIdLst>
  <p:handoutMasterIdLst>
    <p:handoutMasterId r:id="rId16"/>
  </p:handoutMasterIdLst>
  <p:sldIdLst>
    <p:sldId id="293" r:id="rId2"/>
    <p:sldId id="336" r:id="rId3"/>
    <p:sldId id="352" r:id="rId4"/>
    <p:sldId id="346" r:id="rId5"/>
    <p:sldId id="348" r:id="rId6"/>
    <p:sldId id="335" r:id="rId7"/>
    <p:sldId id="325" r:id="rId8"/>
    <p:sldId id="349" r:id="rId9"/>
    <p:sldId id="343" r:id="rId10"/>
    <p:sldId id="351" r:id="rId11"/>
    <p:sldId id="353" r:id="rId12"/>
    <p:sldId id="350" r:id="rId13"/>
    <p:sldId id="354" r:id="rId14"/>
  </p:sldIdLst>
  <p:sldSz cx="12192000" cy="6858000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  <a:srgbClr val="FD9902"/>
    <a:srgbClr val="4E4EE4"/>
    <a:srgbClr val="5E343D"/>
    <a:srgbClr val="80121C"/>
    <a:srgbClr val="E9B5BA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4711" autoAdjust="0"/>
  </p:normalViewPr>
  <p:slideViewPr>
    <p:cSldViewPr>
      <p:cViewPr varScale="1">
        <p:scale>
          <a:sx n="83" d="100"/>
          <a:sy n="83" d="100"/>
        </p:scale>
        <p:origin x="77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22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7A007-FF4B-4538-9144-C73F74CF2642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0CF69-FF8E-4FB4-9878-93167E452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AEA80-5BE5-492F-A4BD-B1A8C6B43C72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4C60E-35D0-4DD6-989B-5EE074B54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75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1268414"/>
            <a:ext cx="11398251" cy="1728787"/>
          </a:xfrm>
          <a:noFill/>
          <a:extLst>
            <a:ext uri="{909E8E84-426E-40dd-AFC4-6F175D3DCCD1}"/>
          </a:extLst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pic>
        <p:nvPicPr>
          <p:cNvPr id="3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825" y="1622425"/>
            <a:ext cx="12484521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5255425"/>
            <a:ext cx="2546760" cy="112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9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726CF-1677-4001-9FE3-1E6D9078C653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8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02138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0213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19E58-19CB-4BE4-B5FB-F4C81F942B94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8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82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14917" y="1268413"/>
            <a:ext cx="5384800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2917" y="1268413"/>
            <a:ext cx="5384800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AA218-8BDF-4C9C-BDDD-A8C76397D86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F68E-F2F0-4D9D-8738-F5BDB760634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7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B103B-3D2F-4918-A213-0E0B97235217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7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4917" y="1268413"/>
            <a:ext cx="5384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2917" y="1268413"/>
            <a:ext cx="5384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D90E4-D8C2-421C-941A-24D617BD839A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6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20AFF-1341-4032-A3AF-EEC7890B92C6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7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D719-137D-4152-B018-2101AC8B976E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3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06738-E322-414D-8A9F-EE32461E5785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6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DEA8-BCD1-44A2-9E2D-D38A7FE8E6CD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9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632-C39F-41B8-B9CC-023DD0C5794B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10382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81" rIns="95762" bIns="4788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7" y="1268413"/>
            <a:ext cx="10972800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81" rIns="95762" bIns="47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</a:t>
            </a:r>
            <a:r>
              <a:rPr lang="fr-FR" altLang="fr-FR" dirty="0" err="1" smtClean="0"/>
              <a:t>nivea</a:t>
            </a:r>
            <a:endParaRPr lang="fr-FR" altLang="fr-FR" dirty="0" smtClean="0"/>
          </a:p>
        </p:txBody>
      </p:sp>
      <p:sp>
        <p:nvSpPr>
          <p:cNvPr id="160811" name="Text Box 43"/>
          <p:cNvSpPr txBox="1">
            <a:spLocks noChangeArrowheads="1"/>
          </p:cNvSpPr>
          <p:nvPr userDrawn="1"/>
        </p:nvSpPr>
        <p:spPr bwMode="auto">
          <a:xfrm>
            <a:off x="2237317" y="781050"/>
            <a:ext cx="165824" cy="31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82078" tIns="41040" rIns="82078" bIns="41040">
            <a:spAutoFit/>
          </a:bodyPr>
          <a:lstStyle>
            <a:lvl1pPr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1163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1900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39888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70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42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14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686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sz="1500" smtClean="0">
              <a:solidFill>
                <a:srgbClr val="1A212B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029" name="Rectangle 46"/>
          <p:cNvSpPr>
            <a:spLocks noChangeArrowheads="1"/>
          </p:cNvSpPr>
          <p:nvPr userDrawn="1"/>
        </p:nvSpPr>
        <p:spPr bwMode="auto">
          <a:xfrm>
            <a:off x="3600452" y="6453188"/>
            <a:ext cx="5185833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82087" tIns="41042" rIns="82087" bIns="41042"/>
          <a:lstStyle>
            <a:lvl1pPr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fr-FR" sz="1000" b="1" dirty="0" smtClean="0">
                <a:solidFill>
                  <a:srgbClr val="CD0920"/>
                </a:solidFill>
                <a:latin typeface="Helvetica" panose="020B0604020202020204" pitchFamily="34" charset="0"/>
              </a:rPr>
              <a:t>DOCTRINE TDM - SDIS 42 - 2024</a:t>
            </a:r>
          </a:p>
        </p:txBody>
      </p:sp>
      <p:sp>
        <p:nvSpPr>
          <p:cNvPr id="160840" name="Rectangle 7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9184" y="6453189"/>
            <a:ext cx="592667" cy="268287"/>
          </a:xfrm>
          <a:prstGeom prst="rect">
            <a:avLst/>
          </a:prstGeom>
          <a:solidFill>
            <a:srgbClr val="1A212B"/>
          </a:solidFill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7067C1-53DC-488E-B4B6-3AE3EAE794F9}" type="slidenum">
              <a:rPr lang="fr-FR" altLang="fr-FR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1031" name="Image 8" descr="LOGO-SDIS-RVB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251" y="5084763"/>
            <a:ext cx="502708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27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/>
          <a:ea typeface="MS PGothic" panose="020B0600070205080204" pitchFamily="34" charset="-128"/>
          <a:cs typeface="Helvetica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rgbClr val="1212EE"/>
        </a:buClr>
        <a:buSzPct val="70000"/>
        <a:buFont typeface="Wingdings" panose="05000000000000000000" pitchFamily="2" charset="2"/>
        <a:buChar char="l"/>
        <a:defRPr sz="2800" b="1">
          <a:solidFill>
            <a:schemeClr val="accent1"/>
          </a:solidFill>
          <a:latin typeface="Helvetica"/>
          <a:ea typeface="MS PGothic" panose="020B0600070205080204" pitchFamily="34" charset="-128"/>
          <a:cs typeface="Helvetica"/>
        </a:defRPr>
      </a:lvl1pPr>
      <a:lvl2pPr marL="725488" indent="-365125" algn="l" defTabSz="957263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2pPr>
      <a:lvl3pPr marL="1035050" indent="-307975" algn="l" defTabSz="957263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70000"/>
        <a:buFont typeface="Wingdings" panose="05000000000000000000" pitchFamily="2" charset="2"/>
        <a:buChar char="l"/>
        <a:defRPr sz="21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3pPr>
      <a:lvl4pPr marL="1341438" indent="-304800" algn="l" defTabSz="9572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9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4pPr>
      <a:lvl5pPr marL="1674813" indent="-330200" algn="l" defTabSz="95726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9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5pPr>
      <a:lvl6pPr marL="21320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6pPr>
      <a:lvl7pPr marL="25892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7pPr>
      <a:lvl8pPr marL="30464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8pPr>
      <a:lvl9pPr marL="35036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itre 1"/>
          <p:cNvSpPr>
            <a:spLocks noGrp="1"/>
          </p:cNvSpPr>
          <p:nvPr>
            <p:ph type="ctrTitle"/>
          </p:nvPr>
        </p:nvSpPr>
        <p:spPr>
          <a:xfrm>
            <a:off x="2018886" y="1916833"/>
            <a:ext cx="8548688" cy="172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ctr" anchorCtr="1"/>
          <a:lstStyle/>
          <a:p>
            <a:pPr eaLnBrk="1" hangingPunct="1"/>
            <a: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8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DOCTRINE TDM  </a:t>
            </a:r>
            <a: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FR" alt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6500" name="ZoneTexte 1"/>
          <p:cNvSpPr txBox="1">
            <a:spLocks noChangeArrowheads="1"/>
          </p:cNvSpPr>
          <p:nvPr/>
        </p:nvSpPr>
        <p:spPr bwMode="auto">
          <a:xfrm>
            <a:off x="7897813" y="9239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1A212B"/>
              </a:solidFill>
            </a:endParaRPr>
          </a:p>
        </p:txBody>
      </p:sp>
      <p:sp>
        <p:nvSpPr>
          <p:cNvPr id="106501" name="Titre 1"/>
          <p:cNvSpPr txBox="1">
            <a:spLocks/>
          </p:cNvSpPr>
          <p:nvPr/>
        </p:nvSpPr>
        <p:spPr bwMode="auto">
          <a:xfrm>
            <a:off x="465852" y="5445224"/>
            <a:ext cx="5832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44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" dirty="0" smtClean="0">
                <a:uFill>
                  <a:solidFill>
                    <a:srgbClr val="FFFFFF"/>
                  </a:solidFill>
                </a:uFill>
              </a:rPr>
              <a:t>Notions de PRM – PDJ – PPO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xmlns="" id="{A51D4475-48BC-48FB-9E0D-0F743C058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97" t="6996" r="15097" b="5499"/>
          <a:stretch/>
        </p:blipFill>
        <p:spPr>
          <a:xfrm>
            <a:off x="4533205" y="1329505"/>
            <a:ext cx="7646891" cy="53919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64" y="1152940"/>
            <a:ext cx="4519341" cy="576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342900">
              <a:spcBef>
                <a:spcPct val="20000"/>
              </a:spcBef>
              <a:buFontTx/>
              <a:buChar char="-"/>
            </a:pPr>
            <a:r>
              <a:rPr lang="fr-FR" b="1" dirty="0">
                <a:solidFill>
                  <a:srgbClr val="133275"/>
                </a:solidFill>
                <a:latin typeface="Myriad Pro"/>
              </a:rPr>
              <a:t>PRM</a:t>
            </a:r>
            <a:r>
              <a:rPr lang="fr-FR" dirty="0">
                <a:solidFill>
                  <a:srgbClr val="133275"/>
                </a:solidFill>
                <a:latin typeface="Myriad Pro"/>
              </a:rPr>
              <a:t> : point de regroupement des moyens (ex-CRM), protégé par les FSP</a:t>
            </a:r>
          </a:p>
          <a:p>
            <a:pPr marL="536575" indent="-342900">
              <a:spcBef>
                <a:spcPct val="20000"/>
              </a:spcBef>
              <a:buFontTx/>
              <a:buChar char="-"/>
            </a:pPr>
            <a:r>
              <a:rPr lang="fr-FR" b="1" dirty="0">
                <a:solidFill>
                  <a:srgbClr val="133275"/>
                </a:solidFill>
                <a:latin typeface="Myriad Pro"/>
              </a:rPr>
              <a:t>PDJ : Point De Jonction </a:t>
            </a:r>
            <a:r>
              <a:rPr lang="fr-FR" dirty="0">
                <a:solidFill>
                  <a:srgbClr val="133275"/>
                </a:solidFill>
                <a:latin typeface="Myriad Pro"/>
              </a:rPr>
              <a:t>: lieu de jonction entre le 1er COS et le 1er COPG ou son représentant en présence du GRES</a:t>
            </a:r>
          </a:p>
          <a:p>
            <a:pPr marL="536575" indent="-342900">
              <a:spcBef>
                <a:spcPct val="20000"/>
              </a:spcBef>
              <a:buFontTx/>
              <a:buChar char="-"/>
            </a:pPr>
            <a:r>
              <a:rPr lang="fr-FR" b="1" dirty="0">
                <a:solidFill>
                  <a:srgbClr val="133275"/>
                </a:solidFill>
                <a:latin typeface="Myriad Pro"/>
              </a:rPr>
              <a:t>PPO </a:t>
            </a:r>
            <a:r>
              <a:rPr lang="fr-FR" dirty="0">
                <a:solidFill>
                  <a:srgbClr val="133275"/>
                </a:solidFill>
                <a:latin typeface="Myriad Pro"/>
              </a:rPr>
              <a:t>: Point de Passage Obligé (= point de transit) tenu par les FSP pour accéder à la ZI. Il est facultatif et peut être placé en amont ou aval du PRM.</a:t>
            </a:r>
          </a:p>
          <a:p>
            <a:pPr marL="536575" indent="-342900">
              <a:spcBef>
                <a:spcPct val="20000"/>
              </a:spcBef>
              <a:buFontTx/>
              <a:buChar char="-"/>
            </a:pPr>
            <a:r>
              <a:rPr lang="fr-FR" dirty="0">
                <a:solidFill>
                  <a:srgbClr val="133275"/>
                </a:solidFill>
                <a:latin typeface="Myriad Pro"/>
              </a:rPr>
              <a:t>3 niveaux d’intervention chez les FSP:</a:t>
            </a:r>
          </a:p>
          <a:p>
            <a:pPr marL="1476375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133275"/>
                </a:solidFill>
                <a:latin typeface="Myriad Pro"/>
              </a:rPr>
              <a:t>1</a:t>
            </a:r>
            <a:r>
              <a:rPr lang="fr-FR" sz="1600" baseline="30000" dirty="0">
                <a:solidFill>
                  <a:srgbClr val="133275"/>
                </a:solidFill>
                <a:latin typeface="Myriad Pro"/>
              </a:rPr>
              <a:t>er</a:t>
            </a:r>
            <a:r>
              <a:rPr lang="fr-FR" sz="1600" dirty="0">
                <a:solidFill>
                  <a:srgbClr val="133275"/>
                </a:solidFill>
                <a:latin typeface="Myriad Pro"/>
              </a:rPr>
              <a:t> niveau: commissariat de quartier / brigade de gendarmerie,</a:t>
            </a:r>
          </a:p>
          <a:p>
            <a:pPr marL="1476375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133275"/>
                </a:solidFill>
                <a:latin typeface="Myriad Pro"/>
              </a:rPr>
              <a:t>2</a:t>
            </a:r>
            <a:r>
              <a:rPr lang="fr-FR" sz="1600" baseline="30000" dirty="0">
                <a:solidFill>
                  <a:srgbClr val="133275"/>
                </a:solidFill>
                <a:latin typeface="Myriad Pro"/>
              </a:rPr>
              <a:t>ème</a:t>
            </a:r>
            <a:r>
              <a:rPr lang="fr-FR" sz="1600" dirty="0">
                <a:solidFill>
                  <a:srgbClr val="133275"/>
                </a:solidFill>
                <a:latin typeface="Myriad Pro"/>
              </a:rPr>
              <a:t> niveau: PSIG/BAC principalement et BRI de la PJ,</a:t>
            </a:r>
          </a:p>
          <a:p>
            <a:pPr marL="1476375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133275"/>
                </a:solidFill>
                <a:latin typeface="Myriad Pro"/>
              </a:rPr>
              <a:t>3</a:t>
            </a:r>
            <a:r>
              <a:rPr lang="fr-FR" sz="1600" baseline="30000" dirty="0">
                <a:solidFill>
                  <a:srgbClr val="133275"/>
                </a:solidFill>
                <a:latin typeface="Myriad Pro"/>
              </a:rPr>
              <a:t>ème</a:t>
            </a:r>
            <a:r>
              <a:rPr lang="fr-FR" sz="1600" dirty="0">
                <a:solidFill>
                  <a:srgbClr val="133275"/>
                </a:solidFill>
                <a:latin typeface="Myriad Pro"/>
              </a:rPr>
              <a:t> niveau: RAID/GIGN.</a:t>
            </a:r>
          </a:p>
        </p:txBody>
      </p:sp>
    </p:spTree>
    <p:extLst>
      <p:ext uri="{BB962C8B-B14F-4D97-AF65-F5344CB8AC3E}">
        <p14:creationId xmlns:p14="http://schemas.microsoft.com/office/powerpoint/2010/main" val="39487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Zonage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128" y="1268413"/>
            <a:ext cx="9929320" cy="54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Dispositif terrain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xmlns="" id="{D0EC157C-E52F-42E6-BB2E-3F6938FD5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48" t="6622" r="6148" b="5499"/>
          <a:stretch/>
        </p:blipFill>
        <p:spPr>
          <a:xfrm>
            <a:off x="983432" y="1046483"/>
            <a:ext cx="9152581" cy="51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ACTIONS PRIMO INTERVENANT  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239184" y="1123970"/>
            <a:ext cx="6432880" cy="53018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/>
            <a:r>
              <a:rPr lang="fr-FR" sz="1800" b="1" dirty="0">
                <a:solidFill>
                  <a:schemeClr val="bg1"/>
                </a:solidFill>
              </a:rPr>
              <a:t>Reconnaître </a:t>
            </a:r>
            <a:r>
              <a:rPr lang="fr-FR" sz="1800" b="1" dirty="0" smtClean="0">
                <a:solidFill>
                  <a:schemeClr val="bg1"/>
                </a:solidFill>
              </a:rPr>
              <a:t>une </a:t>
            </a:r>
            <a:r>
              <a:rPr lang="fr-FR" sz="1800" b="1" dirty="0">
                <a:solidFill>
                  <a:schemeClr val="bg1"/>
                </a:solidFill>
              </a:rPr>
              <a:t>situation </a:t>
            </a:r>
            <a:r>
              <a:rPr lang="fr-FR" sz="1800" b="1" dirty="0" smtClean="0">
                <a:solidFill>
                  <a:schemeClr val="bg1"/>
                </a:solidFill>
              </a:rPr>
              <a:t>TDM </a:t>
            </a:r>
            <a:r>
              <a:rPr lang="fr-FR" sz="1800" dirty="0" smtClean="0">
                <a:solidFill>
                  <a:schemeClr val="bg1"/>
                </a:solidFill>
              </a:rPr>
              <a:t>: coups de feu, blessures des victimes, explosion, expression de menaces, mouvement de foule, … </a:t>
            </a:r>
          </a:p>
          <a:p>
            <a:pPr marL="457200" lvl="1" indent="0"/>
            <a:endParaRPr lang="fr-FR" sz="1800" dirty="0" smtClean="0">
              <a:solidFill>
                <a:schemeClr val="bg1"/>
              </a:solidFill>
            </a:endParaRPr>
          </a:p>
          <a:p>
            <a:pPr marL="457200" lvl="1" indent="0"/>
            <a:r>
              <a:rPr lang="fr-FR" sz="1800" b="1" dirty="0" smtClean="0">
                <a:solidFill>
                  <a:schemeClr val="bg1"/>
                </a:solidFill>
              </a:rPr>
              <a:t>Mise en sécurité du personnel </a:t>
            </a:r>
            <a:r>
              <a:rPr lang="fr-FR" sz="1800" dirty="0" smtClean="0">
                <a:solidFill>
                  <a:schemeClr val="bg1"/>
                </a:solidFill>
              </a:rPr>
              <a:t>: définition d’un périmètre à priori – protection dans les véhicules, derrière des bâtiments, repli si à couvert, port de la tenue de feu si équipage EPT  </a:t>
            </a:r>
          </a:p>
          <a:p>
            <a:pPr marL="457200" lvl="1" indent="0"/>
            <a:endParaRPr lang="fr-FR" sz="1800" dirty="0">
              <a:solidFill>
                <a:schemeClr val="bg1"/>
              </a:solidFill>
            </a:endParaRPr>
          </a:p>
          <a:p>
            <a:pPr marL="457200" lvl="1" indent="0"/>
            <a:r>
              <a:rPr lang="fr-FR" sz="1800" b="1" dirty="0" smtClean="0">
                <a:solidFill>
                  <a:schemeClr val="bg1"/>
                </a:solidFill>
              </a:rPr>
              <a:t>Demande de renfort au CODIS </a:t>
            </a:r>
            <a:r>
              <a:rPr lang="fr-FR" sz="1800" dirty="0" smtClean="0">
                <a:solidFill>
                  <a:schemeClr val="bg1"/>
                </a:solidFill>
              </a:rPr>
              <a:t>: engagement GRES et FSP et préciser si possible la localisation, la nature, les circonstances, le bilan provisoire, les risques, les accès, … </a:t>
            </a:r>
          </a:p>
          <a:p>
            <a:pPr marL="457200" lvl="1" indent="0"/>
            <a:endParaRPr lang="fr-FR" sz="1800" dirty="0" smtClean="0">
              <a:solidFill>
                <a:schemeClr val="bg1"/>
              </a:solidFill>
            </a:endParaRPr>
          </a:p>
          <a:p>
            <a:pPr marL="457200" lvl="1" indent="0"/>
            <a:r>
              <a:rPr lang="fr-FR" sz="1800" b="1" dirty="0" smtClean="0">
                <a:solidFill>
                  <a:schemeClr val="bg1"/>
                </a:solidFill>
              </a:rPr>
              <a:t>Traitement des victimes </a:t>
            </a:r>
            <a:r>
              <a:rPr lang="fr-FR" sz="1800" dirty="0" smtClean="0">
                <a:solidFill>
                  <a:schemeClr val="bg1"/>
                </a:solidFill>
              </a:rPr>
              <a:t>si déjà extraite et en zone protégée </a:t>
            </a:r>
            <a:r>
              <a:rPr lang="fr-FR" sz="1800" smtClean="0">
                <a:solidFill>
                  <a:schemeClr val="bg1"/>
                </a:solidFill>
              </a:rPr>
              <a:t>– initier </a:t>
            </a:r>
            <a:r>
              <a:rPr lang="fr-FR" sz="1800" dirty="0" smtClean="0">
                <a:solidFill>
                  <a:schemeClr val="bg1"/>
                </a:solidFill>
              </a:rPr>
              <a:t>le PRV </a:t>
            </a:r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116631"/>
            <a:ext cx="5040560" cy="59716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7824192" y="5373216"/>
            <a:ext cx="432048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114</a:t>
            </a:r>
            <a:endParaRPr kumimoji="0" lang="fr-FR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évolutions 2023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335360" y="1151306"/>
            <a:ext cx="11305256" cy="508600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sz="2800" dirty="0" smtClean="0">
                <a:solidFill>
                  <a:schemeClr val="bg1"/>
                </a:solidFill>
              </a:rPr>
              <a:t>Dans le cadre de la préparation aux GE - Coupe </a:t>
            </a:r>
            <a:r>
              <a:rPr lang="fr-FR" sz="2800" dirty="0">
                <a:solidFill>
                  <a:schemeClr val="bg1"/>
                </a:solidFill>
              </a:rPr>
              <a:t>de monde de Rugby 2023 et </a:t>
            </a:r>
            <a:r>
              <a:rPr lang="fr-FR" sz="2800" dirty="0" smtClean="0">
                <a:solidFill>
                  <a:schemeClr val="bg1"/>
                </a:solidFill>
              </a:rPr>
              <a:t>JO </a:t>
            </a:r>
            <a:r>
              <a:rPr lang="fr-FR" sz="2800" dirty="0">
                <a:solidFill>
                  <a:schemeClr val="bg1"/>
                </a:solidFill>
              </a:rPr>
              <a:t>2024 </a:t>
            </a:r>
          </a:p>
          <a:p>
            <a:pPr marL="360363" lvl="1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Modification </a:t>
            </a:r>
            <a:r>
              <a:rPr lang="fr-FR" sz="2800" dirty="0" smtClean="0">
                <a:solidFill>
                  <a:schemeClr val="bg1"/>
                </a:solidFill>
              </a:rPr>
              <a:t>doctrines </a:t>
            </a:r>
            <a:r>
              <a:rPr lang="fr-FR" sz="2800" dirty="0">
                <a:solidFill>
                  <a:schemeClr val="bg1"/>
                </a:solidFill>
              </a:rPr>
              <a:t>(</a:t>
            </a:r>
            <a:r>
              <a:rPr lang="fr-FR" sz="2800" dirty="0" smtClean="0">
                <a:solidFill>
                  <a:schemeClr val="bg1"/>
                </a:solidFill>
              </a:rPr>
              <a:t>zonale et départementale) </a:t>
            </a:r>
            <a:endParaRPr lang="fr-FR" sz="2800" dirty="0">
              <a:solidFill>
                <a:schemeClr val="bg1"/>
              </a:solidFill>
            </a:endParaRP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Dimensionnement de la réponse et des pratiques</a:t>
            </a: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Mise à niveau des matériels </a:t>
            </a: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/>
                </a:solidFill>
              </a:rPr>
              <a:t>Formation </a:t>
            </a:r>
            <a:r>
              <a:rPr lang="fr-FR" sz="2800" dirty="0">
                <a:solidFill>
                  <a:schemeClr val="bg1"/>
                </a:solidFill>
              </a:rPr>
              <a:t>des personnels </a:t>
            </a: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/>
                </a:solidFill>
              </a:rPr>
              <a:t>Partage avec </a:t>
            </a:r>
            <a:r>
              <a:rPr lang="fr-FR" sz="2800" dirty="0">
                <a:solidFill>
                  <a:schemeClr val="bg1"/>
                </a:solidFill>
              </a:rPr>
              <a:t>nos partenaires </a:t>
            </a:r>
            <a:r>
              <a:rPr lang="fr-FR" sz="2800" dirty="0" smtClean="0">
                <a:solidFill>
                  <a:schemeClr val="bg1"/>
                </a:solidFill>
              </a:rPr>
              <a:t>opérationnels (SIS / FSP)</a:t>
            </a:r>
            <a:endParaRPr lang="fr-FR" sz="2800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Missions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335360" y="1151305"/>
            <a:ext cx="11305256" cy="53018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Etablir un </a:t>
            </a:r>
            <a:r>
              <a:rPr lang="fr-FR" sz="2800" b="1" dirty="0">
                <a:solidFill>
                  <a:schemeClr val="bg1"/>
                </a:solidFill>
              </a:rPr>
              <a:t>lien</a:t>
            </a:r>
            <a:r>
              <a:rPr lang="fr-FR" sz="2800" dirty="0">
                <a:solidFill>
                  <a:schemeClr val="bg1"/>
                </a:solidFill>
              </a:rPr>
              <a:t> avec les FSP sur place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</a:rPr>
              <a:t>Reconnaître</a:t>
            </a:r>
            <a:r>
              <a:rPr lang="fr-FR" sz="2800" dirty="0">
                <a:solidFill>
                  <a:schemeClr val="bg1"/>
                </a:solidFill>
              </a:rPr>
              <a:t> et évaluer la situation </a:t>
            </a:r>
            <a:r>
              <a:rPr lang="fr-FR" sz="1800" dirty="0">
                <a:solidFill>
                  <a:schemeClr val="bg1"/>
                </a:solidFill>
              </a:rPr>
              <a:t>(présence de menace directe ou indirecte, mise en place des périmètres du zonage opérationnel, identification du PEV et du PRV) </a:t>
            </a:r>
            <a:endParaRPr lang="fr-FR" sz="2800" dirty="0">
              <a:solidFill>
                <a:schemeClr val="bg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Réaliser une </a:t>
            </a:r>
            <a:r>
              <a:rPr lang="fr-FR" sz="2800" b="1" dirty="0">
                <a:solidFill>
                  <a:schemeClr val="bg1"/>
                </a:solidFill>
              </a:rPr>
              <a:t>priorisation</a:t>
            </a:r>
            <a:r>
              <a:rPr lang="fr-FR" sz="2800" dirty="0">
                <a:solidFill>
                  <a:schemeClr val="bg1"/>
                </a:solidFill>
              </a:rPr>
              <a:t> des actions à mener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Réaliser le </a:t>
            </a:r>
            <a:r>
              <a:rPr lang="fr-FR" sz="2800" b="1" dirty="0">
                <a:solidFill>
                  <a:schemeClr val="bg1"/>
                </a:solidFill>
              </a:rPr>
              <a:t>sauvetage</a:t>
            </a:r>
            <a:r>
              <a:rPr lang="fr-FR" sz="2800" dirty="0">
                <a:solidFill>
                  <a:schemeClr val="bg1"/>
                </a:solidFill>
              </a:rPr>
              <a:t> des victimes par un geste de secourisme de l’avant ou par une action limitant les effets d’un danger </a:t>
            </a:r>
            <a:r>
              <a:rPr lang="fr-FR" sz="1800" dirty="0">
                <a:solidFill>
                  <a:schemeClr val="bg1"/>
                </a:solidFill>
              </a:rPr>
              <a:t>(feu, gaz par exemple).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</a:rPr>
              <a:t>Extraire</a:t>
            </a:r>
            <a:r>
              <a:rPr lang="fr-FR" sz="2800" dirty="0">
                <a:solidFill>
                  <a:schemeClr val="bg1"/>
                </a:solidFill>
              </a:rPr>
              <a:t> les victimes sous protection des FSP.</a:t>
            </a:r>
          </a:p>
          <a:p>
            <a:pPr lvl="1"/>
            <a:endParaRPr lang="fr-FR" sz="2800" dirty="0">
              <a:solidFill>
                <a:schemeClr val="bg1"/>
              </a:solidFill>
            </a:endParaRPr>
          </a:p>
          <a:p>
            <a:pPr lvl="1"/>
            <a:r>
              <a:rPr lang="fr-FR" sz="2800" dirty="0">
                <a:solidFill>
                  <a:schemeClr val="bg1"/>
                </a:solidFill>
              </a:rPr>
              <a:t>L’engagement le plus précoce du GRES augmente les chances de survie des victimes blessées.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Centres spécialisés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2855640" y="1677746"/>
            <a:ext cx="6264696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t" anchorCtr="0"/>
          <a:lstStyle/>
          <a:p>
            <a:pPr marL="360363" lvl="1" indent="0">
              <a:buNone/>
            </a:pPr>
            <a:r>
              <a:rPr lang="fr-FR" b="1" dirty="0" smtClean="0"/>
              <a:t>GRES</a:t>
            </a:r>
          </a:p>
          <a:p>
            <a:pPr marL="360363" lvl="1"/>
            <a:r>
              <a:rPr lang="fr-FR" b="1" dirty="0" smtClean="0">
                <a:solidFill>
                  <a:srgbClr val="FF0000"/>
                </a:solidFill>
              </a:rPr>
              <a:t>G</a:t>
            </a:r>
            <a:r>
              <a:rPr lang="fr-FR" dirty="0" smtClean="0"/>
              <a:t>roupe </a:t>
            </a:r>
            <a:r>
              <a:rPr lang="fr-FR" dirty="0"/>
              <a:t>de </a:t>
            </a:r>
            <a:r>
              <a:rPr lang="fr-FR" b="1" dirty="0">
                <a:solidFill>
                  <a:srgbClr val="FF0000"/>
                </a:solidFill>
              </a:rPr>
              <a:t>R</a:t>
            </a:r>
            <a:r>
              <a:rPr lang="fr-FR" dirty="0"/>
              <a:t>econnaissance d’</a:t>
            </a:r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dirty="0"/>
              <a:t>xtraction et de </a:t>
            </a:r>
            <a:r>
              <a:rPr lang="fr-FR" b="1" dirty="0">
                <a:solidFill>
                  <a:srgbClr val="FF0000"/>
                </a:solidFill>
              </a:rPr>
              <a:t>S</a:t>
            </a:r>
            <a:r>
              <a:rPr lang="fr-FR" dirty="0"/>
              <a:t>auvetage </a:t>
            </a:r>
          </a:p>
          <a:p>
            <a:pPr marL="360363" lvl="1" indent="0">
              <a:buNone/>
            </a:pPr>
            <a:endParaRPr lang="fr-FR" dirty="0"/>
          </a:p>
        </p:txBody>
      </p:sp>
      <p:sp>
        <p:nvSpPr>
          <p:cNvPr id="41" name="Rectangle à coins arrondis 40"/>
          <p:cNvSpPr/>
          <p:nvPr/>
        </p:nvSpPr>
        <p:spPr bwMode="auto">
          <a:xfrm>
            <a:off x="2855640" y="2852936"/>
            <a:ext cx="6323266" cy="36002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t" anchorCtr="0"/>
          <a:lstStyle/>
          <a:p>
            <a:pPr marL="1103313" lvl="2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3 centres support</a:t>
            </a:r>
          </a:p>
          <a:p>
            <a:pPr marL="1103313" lvl="2" indent="-285750">
              <a:buFont typeface="Wingdings" panose="05000000000000000000" pitchFamily="2" charset="2"/>
              <a:buChar char="q"/>
            </a:pPr>
            <a:endParaRPr lang="fr-FR" b="1" dirty="0"/>
          </a:p>
          <a:p>
            <a:pPr marL="1103313" lvl="2" indent="-285750">
              <a:buFont typeface="Wingdings" panose="05000000000000000000" pitchFamily="2" charset="2"/>
              <a:buChar char="q"/>
            </a:pPr>
            <a:endParaRPr lang="fr-FR" b="1" dirty="0" smtClean="0"/>
          </a:p>
          <a:p>
            <a:pPr marL="817563" lvl="2"/>
            <a:r>
              <a:rPr lang="fr-FR" b="1" dirty="0"/>
              <a:t>4</a:t>
            </a:r>
            <a:r>
              <a:rPr lang="fr-FR" b="1" dirty="0" smtClean="0"/>
              <a:t> EPIB : FIRMINY </a:t>
            </a:r>
          </a:p>
          <a:p>
            <a:pPr marL="817563" lvl="2"/>
            <a:r>
              <a:rPr lang="fr-FR" b="1" dirty="0" smtClean="0"/>
              <a:t>5 EPIB : LA TERRASSE et ROANNE (% prison) </a:t>
            </a:r>
          </a:p>
          <a:p>
            <a:pPr marL="817563" lvl="2"/>
            <a:endParaRPr lang="fr-FR" b="1" dirty="0" smtClean="0"/>
          </a:p>
          <a:p>
            <a:pPr marL="1103313" lvl="2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3 centres soutien</a:t>
            </a:r>
          </a:p>
          <a:p>
            <a:pPr marL="1103313" lvl="2" indent="-285750">
              <a:buFont typeface="Wingdings" panose="05000000000000000000" pitchFamily="2" charset="2"/>
              <a:buChar char="q"/>
            </a:pPr>
            <a:endParaRPr lang="fr-FR" b="1" dirty="0" smtClean="0"/>
          </a:p>
          <a:p>
            <a:pPr marL="817563" lvl="2"/>
            <a:endParaRPr lang="fr-FR" b="1" dirty="0" smtClean="0"/>
          </a:p>
          <a:p>
            <a:pPr marL="817563" lvl="2"/>
            <a:r>
              <a:rPr lang="fr-FR" b="1" dirty="0" smtClean="0"/>
              <a:t>2 EPIB </a:t>
            </a:r>
          </a:p>
          <a:p>
            <a:pPr marL="817563" lvl="2"/>
            <a:endParaRPr lang="fr-FR" b="1" dirty="0" smtClean="0"/>
          </a:p>
          <a:p>
            <a:pPr marL="817563" lvl="2"/>
            <a:r>
              <a:rPr lang="fr-FR" b="1" dirty="0" smtClean="0"/>
              <a:t>≠ support % soutien : nombre d’équipement </a:t>
            </a:r>
            <a:endParaRPr lang="fr-FR" b="1" dirty="0"/>
          </a:p>
        </p:txBody>
      </p:sp>
      <p:sp>
        <p:nvSpPr>
          <p:cNvPr id="43" name="Rectangle à coins arrondis 4"/>
          <p:cNvSpPr>
            <a:spLocks noChangeArrowheads="1"/>
          </p:cNvSpPr>
          <p:nvPr/>
        </p:nvSpPr>
        <p:spPr bwMode="auto">
          <a:xfrm>
            <a:off x="3009352" y="3386437"/>
            <a:ext cx="6048672" cy="45043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lIns="36000" rIns="36000" anchor="t" anchorCtr="0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 algn="ctr">
              <a:buNone/>
            </a:pPr>
            <a:r>
              <a:rPr lang="fr-FR" dirty="0" smtClean="0"/>
              <a:t>Roanne / Saint Etienne La Terrasse / Firminy</a:t>
            </a:r>
          </a:p>
          <a:p>
            <a:pPr marL="360363" lvl="1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44" name="Rectangle à coins arrondis 4"/>
          <p:cNvSpPr>
            <a:spLocks noChangeArrowheads="1"/>
          </p:cNvSpPr>
          <p:nvPr/>
        </p:nvSpPr>
        <p:spPr bwMode="auto">
          <a:xfrm>
            <a:off x="2976522" y="5013176"/>
            <a:ext cx="6081502" cy="463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/>
        </p:spPr>
        <p:txBody>
          <a:bodyPr lIns="36000" rIns="36000" anchor="t" anchorCtr="0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Montbrison / Andrézieux / Saint </a:t>
            </a:r>
            <a:r>
              <a:rPr lang="fr-FR" dirty="0" err="1" smtClean="0">
                <a:solidFill>
                  <a:schemeClr val="bg1"/>
                </a:solidFill>
              </a:rPr>
              <a:t>Chamont</a:t>
            </a:r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0C6DDA1-E805-4F2C-A327-5B9C2FAD7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38" y="1523598"/>
            <a:ext cx="2132654" cy="45824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42A3136-9B2C-4CA0-951F-D3EA7F5FE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618" y="1388873"/>
            <a:ext cx="1365161" cy="23568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211595E-1FF0-44D8-AC4A-0FE6CF16D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2" y="3611652"/>
            <a:ext cx="1313645" cy="234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5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1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LOT PAR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95600" y="16964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lvl="1" indent="0"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39288"/>
              </p:ext>
            </p:extLst>
          </p:nvPr>
        </p:nvGraphicFramePr>
        <p:xfrm>
          <a:off x="376093" y="1046604"/>
          <a:ext cx="11439814" cy="898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944"/>
                <a:gridCol w="828972"/>
                <a:gridCol w="1051006"/>
                <a:gridCol w="936104"/>
                <a:gridCol w="914293"/>
                <a:gridCol w="1077664"/>
                <a:gridCol w="911869"/>
                <a:gridCol w="580280"/>
                <a:gridCol w="1243458"/>
                <a:gridCol w="1077664"/>
                <a:gridCol w="1160560"/>
              </a:tblGrid>
              <a:tr h="898414">
                <a:tc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2400" dirty="0" smtClean="0"/>
                        <a:t>Matériels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EPIB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Brancards extraction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Bâtons Lumineux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Plots Lumineux</a:t>
                      </a:r>
                      <a:r>
                        <a:rPr lang="fr-FR" sz="1200" baseline="0" dirty="0" smtClean="0"/>
                        <a:t> 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Sacs</a:t>
                      </a:r>
                      <a:r>
                        <a:rPr lang="fr-FR" sz="1200" baseline="0" dirty="0" smtClean="0"/>
                        <a:t> de l’avant </a:t>
                      </a:r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Matériel Damage</a:t>
                      </a:r>
                      <a:r>
                        <a:rPr lang="fr-FR" sz="1200" baseline="0" dirty="0" smtClean="0"/>
                        <a:t> Control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TLD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Masques + Cartouches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Gants </a:t>
                      </a:r>
                      <a:r>
                        <a:rPr lang="fr-FR" sz="1200" dirty="0" err="1" smtClean="0"/>
                        <a:t>Nitril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Pinces coupantes </a:t>
                      </a:r>
                      <a:endParaRPr lang="fr-FR" sz="12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8" name="Rectangle à coins arrondis 7"/>
          <p:cNvSpPr/>
          <p:nvPr/>
        </p:nvSpPr>
        <p:spPr bwMode="auto">
          <a:xfrm>
            <a:off x="273010" y="3750224"/>
            <a:ext cx="11761472" cy="233281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EPIB : </a:t>
            </a:r>
            <a:r>
              <a:rPr lang="fr-FR" dirty="0" smtClean="0"/>
              <a:t>protection balistique individuelle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Brancards d’extraction : </a:t>
            </a:r>
            <a:r>
              <a:rPr lang="fr-FR" dirty="0" smtClean="0"/>
              <a:t>extraction victime 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Bâtons lumineux : </a:t>
            </a:r>
            <a:r>
              <a:rPr lang="fr-FR" dirty="0" smtClean="0"/>
              <a:t>priorisation des victimes 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Plots lumineux : </a:t>
            </a:r>
            <a:r>
              <a:rPr lang="fr-FR" dirty="0" smtClean="0"/>
              <a:t>matérialisation corridor d’extraction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Sac de l’avant : </a:t>
            </a:r>
            <a:r>
              <a:rPr lang="fr-FR" dirty="0" smtClean="0"/>
              <a:t>transport matériels DC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Matériels Damage Control :  </a:t>
            </a:r>
            <a:r>
              <a:rPr lang="fr-FR" dirty="0" smtClean="0"/>
              <a:t>matériels gestes salvateurs (garrot, pansement compressif, …) 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TLD</a:t>
            </a:r>
            <a:r>
              <a:rPr lang="fr-FR" dirty="0" smtClean="0"/>
              <a:t> (tenue </a:t>
            </a:r>
            <a:r>
              <a:rPr lang="fr-FR" dirty="0"/>
              <a:t>légère de </a:t>
            </a:r>
            <a:r>
              <a:rPr lang="fr-FR" dirty="0" smtClean="0"/>
              <a:t>décontamination) + </a:t>
            </a:r>
            <a:r>
              <a:rPr lang="fr-FR" b="1" dirty="0" smtClean="0"/>
              <a:t>masque cartouche </a:t>
            </a:r>
            <a:r>
              <a:rPr lang="fr-FR" dirty="0" smtClean="0"/>
              <a:t>+ </a:t>
            </a:r>
            <a:r>
              <a:rPr lang="fr-FR" b="1" dirty="0" smtClean="0"/>
              <a:t>gants nitriles </a:t>
            </a:r>
            <a:r>
              <a:rPr lang="fr-FR" dirty="0" smtClean="0"/>
              <a:t>: menace NRBC + TDM 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Pinces coupantes </a:t>
            </a:r>
            <a:r>
              <a:rPr lang="fr-FR" dirty="0" smtClean="0"/>
              <a:t>: accessibilité – dégagement d’urgence  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8E705C4-1564-4046-8704-FCF773C61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8" y="1991411"/>
            <a:ext cx="1463900" cy="17588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5095504-0EBF-449D-BB41-5E5CEC709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252" y="2266373"/>
            <a:ext cx="1544245" cy="11800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8B20DB9-3EB7-4A23-AB5B-0392DAAEB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230" y="2458312"/>
            <a:ext cx="1190338" cy="9258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t="47988" r="55809"/>
          <a:stretch/>
        </p:blipFill>
        <p:spPr>
          <a:xfrm>
            <a:off x="5846597" y="2067707"/>
            <a:ext cx="791942" cy="16062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BC4D787-53F7-4FA3-ACA9-1DABF4AA7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4844" y="2434140"/>
            <a:ext cx="989628" cy="9741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0FEF8BEB-FFA7-4F23-A767-434CAF97B5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600" y="2266373"/>
            <a:ext cx="1659011" cy="13916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6EE298D0-940A-4577-A148-2A7E29C48E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0482407" y="2172101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Engagement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94" y="1971311"/>
            <a:ext cx="10729192" cy="40600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107" y="1152271"/>
            <a:ext cx="1218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Engagement du GRES sur des interventions « courantes » et pas que sur des interventions type « Bataclan »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3575720" y="1700808"/>
            <a:ext cx="3528392" cy="4608512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Composition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220894" y="4024936"/>
            <a:ext cx="74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+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48012" y="2875962"/>
            <a:ext cx="2143899" cy="1413256"/>
            <a:chOff x="119336" y="1166391"/>
            <a:chExt cx="2143899" cy="1190016"/>
          </a:xfrm>
        </p:grpSpPr>
        <p:grpSp>
          <p:nvGrpSpPr>
            <p:cNvPr id="13" name="Group 100"/>
            <p:cNvGrpSpPr>
              <a:grpSpLocks/>
            </p:cNvGrpSpPr>
            <p:nvPr/>
          </p:nvGrpSpPr>
          <p:grpSpPr bwMode="auto">
            <a:xfrm>
              <a:off x="119336" y="1166391"/>
              <a:ext cx="2143899" cy="1053776"/>
              <a:chOff x="1536" y="720"/>
              <a:chExt cx="432" cy="240"/>
            </a:xfrm>
          </p:grpSpPr>
          <p:sp>
            <p:nvSpPr>
              <p:cNvPr id="14" name="Line 101"/>
              <p:cNvSpPr>
                <a:spLocks noChangeShapeType="1"/>
              </p:cNvSpPr>
              <p:nvPr/>
            </p:nvSpPr>
            <p:spPr bwMode="auto">
              <a:xfrm flipH="1" flipV="1">
                <a:off x="1728" y="72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 Box 102"/>
              <p:cNvSpPr txBox="1">
                <a:spLocks noChangeArrowheads="1"/>
              </p:cNvSpPr>
              <p:nvPr/>
            </p:nvSpPr>
            <p:spPr bwMode="auto">
              <a:xfrm>
                <a:off x="1572" y="835"/>
                <a:ext cx="360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CDG GRES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16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3" name="ZoneTexte 2"/>
            <p:cNvSpPr txBox="1"/>
            <p:nvPr/>
          </p:nvSpPr>
          <p:spPr>
            <a:xfrm>
              <a:off x="420325" y="1987075"/>
              <a:ext cx="130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1/0/0</a:t>
              </a:r>
              <a:endParaRPr lang="fr-FR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524029" y="2952580"/>
            <a:ext cx="2361943" cy="1988785"/>
            <a:chOff x="2649184" y="1173757"/>
            <a:chExt cx="2361943" cy="1988785"/>
          </a:xfrm>
        </p:grpSpPr>
        <p:grpSp>
          <p:nvGrpSpPr>
            <p:cNvPr id="17" name="Group 100"/>
            <p:cNvGrpSpPr>
              <a:grpSpLocks/>
            </p:cNvGrpSpPr>
            <p:nvPr/>
          </p:nvGrpSpPr>
          <p:grpSpPr bwMode="auto">
            <a:xfrm>
              <a:off x="2649184" y="2618943"/>
              <a:ext cx="2361943" cy="543599"/>
              <a:chOff x="1536" y="816"/>
              <a:chExt cx="432" cy="144"/>
            </a:xfrm>
          </p:grpSpPr>
          <p:sp>
            <p:nvSpPr>
              <p:cNvPr id="19" name="Text Box 102"/>
              <p:cNvSpPr txBox="1">
                <a:spLocks noChangeArrowheads="1"/>
              </p:cNvSpPr>
              <p:nvPr/>
            </p:nvSpPr>
            <p:spPr bwMode="auto">
              <a:xfrm>
                <a:off x="1604" y="816"/>
                <a:ext cx="277" cy="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LOT PAR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20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2676878" y="1173757"/>
              <a:ext cx="2287332" cy="1175257"/>
              <a:chOff x="2676878" y="1173757"/>
              <a:chExt cx="2287332" cy="1175257"/>
            </a:xfrm>
          </p:grpSpPr>
          <p:grpSp>
            <p:nvGrpSpPr>
              <p:cNvPr id="43" name="Group 100"/>
              <p:cNvGrpSpPr>
                <a:grpSpLocks/>
              </p:cNvGrpSpPr>
              <p:nvPr/>
            </p:nvGrpSpPr>
            <p:grpSpPr bwMode="auto">
              <a:xfrm>
                <a:off x="2676878" y="1173757"/>
                <a:ext cx="2287332" cy="1109651"/>
                <a:chOff x="1536" y="720"/>
                <a:chExt cx="432" cy="240"/>
              </a:xfrm>
            </p:grpSpPr>
            <p:sp>
              <p:nvSpPr>
                <p:cNvPr id="44" name="Line 101"/>
                <p:cNvSpPr>
                  <a:spLocks noChangeShapeType="1"/>
                </p:cNvSpPr>
                <p:nvPr/>
              </p:nvSpPr>
              <p:spPr bwMode="auto">
                <a:xfrm flipH="1" flipV="1">
                  <a:off x="1728" y="720"/>
                  <a:ext cx="0" cy="96"/>
                </a:xfrm>
                <a:prstGeom prst="line">
                  <a:avLst/>
                </a:prstGeom>
                <a:noFill/>
                <a:ln w="25400" cmpd="sng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1658" y="824"/>
                  <a:ext cx="153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800" b="1" dirty="0" smtClean="0">
                      <a:solidFill>
                        <a:srgbClr val="FF9933"/>
                      </a:solidFill>
                    </a:rPr>
                    <a:t> </a:t>
                  </a:r>
                  <a:r>
                    <a:rPr lang="fr-FR" altLang="fr-FR" sz="2400" b="1" dirty="0" smtClean="0">
                      <a:solidFill>
                        <a:srgbClr val="FF9933"/>
                      </a:solidFill>
                    </a:rPr>
                    <a:t>EPT</a:t>
                  </a:r>
                  <a:endParaRPr lang="fr-FR" altLang="fr-FR" sz="2400" b="1" dirty="0">
                    <a:solidFill>
                      <a:srgbClr val="FF9933"/>
                    </a:solidFill>
                  </a:endParaRPr>
                </a:p>
              </p:txBody>
            </p:sp>
            <p:sp>
              <p:nvSpPr>
                <p:cNvPr id="46" name="Rectangle 103"/>
                <p:cNvSpPr>
                  <a:spLocks noChangeArrowheads="1"/>
                </p:cNvSpPr>
                <p:nvPr/>
              </p:nvSpPr>
              <p:spPr bwMode="auto">
                <a:xfrm>
                  <a:off x="1536" y="816"/>
                  <a:ext cx="432" cy="144"/>
                </a:xfrm>
                <a:prstGeom prst="rect">
                  <a:avLst/>
                </a:prstGeom>
                <a:noFill/>
                <a:ln w="25400">
                  <a:solidFill>
                    <a:srgbClr val="FF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AE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sp>
            <p:nvSpPr>
              <p:cNvPr id="33" name="ZoneTexte 32"/>
              <p:cNvSpPr txBox="1"/>
              <p:nvPr/>
            </p:nvSpPr>
            <p:spPr>
              <a:xfrm>
                <a:off x="3041615" y="1979682"/>
                <a:ext cx="1303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0/1/5</a:t>
                </a:r>
                <a:endParaRPr lang="fr-FR" dirty="0"/>
              </a:p>
            </p:txBody>
          </p:sp>
        </p:grpSp>
      </p:grpSp>
      <p:grpSp>
        <p:nvGrpSpPr>
          <p:cNvPr id="11" name="Groupe 10"/>
          <p:cNvGrpSpPr/>
          <p:nvPr/>
        </p:nvGrpSpPr>
        <p:grpSpPr>
          <a:xfrm>
            <a:off x="5234253" y="2926047"/>
            <a:ext cx="2305862" cy="2023354"/>
            <a:chOff x="5264547" y="1139187"/>
            <a:chExt cx="2305862" cy="2023354"/>
          </a:xfrm>
        </p:grpSpPr>
        <p:grpSp>
          <p:nvGrpSpPr>
            <p:cNvPr id="47" name="Group 100"/>
            <p:cNvGrpSpPr>
              <a:grpSpLocks/>
            </p:cNvGrpSpPr>
            <p:nvPr/>
          </p:nvGrpSpPr>
          <p:grpSpPr bwMode="auto">
            <a:xfrm>
              <a:off x="5264547" y="1139187"/>
              <a:ext cx="2287332" cy="1109651"/>
              <a:chOff x="1536" y="720"/>
              <a:chExt cx="432" cy="240"/>
            </a:xfrm>
          </p:grpSpPr>
          <p:sp>
            <p:nvSpPr>
              <p:cNvPr id="48" name="Line 101"/>
              <p:cNvSpPr>
                <a:spLocks noChangeShapeType="1"/>
              </p:cNvSpPr>
              <p:nvPr/>
            </p:nvSpPr>
            <p:spPr bwMode="auto">
              <a:xfrm flipH="1" flipV="1">
                <a:off x="1728" y="720"/>
                <a:ext cx="0" cy="96"/>
              </a:xfrm>
              <a:prstGeom prst="line">
                <a:avLst/>
              </a:prstGeom>
              <a:noFill/>
              <a:ln w="254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Text Box 102"/>
              <p:cNvSpPr txBox="1">
                <a:spLocks noChangeArrowheads="1"/>
              </p:cNvSpPr>
              <p:nvPr/>
            </p:nvSpPr>
            <p:spPr bwMode="auto">
              <a:xfrm>
                <a:off x="1625" y="812"/>
                <a:ext cx="211" cy="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800" b="1" dirty="0" smtClean="0">
                    <a:solidFill>
                      <a:srgbClr val="FF9933"/>
                    </a:solidFill>
                  </a:rPr>
                  <a:t> </a:t>
                </a: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VTPM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50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51" name="Group 100"/>
            <p:cNvGrpSpPr>
              <a:grpSpLocks/>
            </p:cNvGrpSpPr>
            <p:nvPr/>
          </p:nvGrpSpPr>
          <p:grpSpPr bwMode="auto">
            <a:xfrm>
              <a:off x="5283077" y="2618942"/>
              <a:ext cx="2287332" cy="543599"/>
              <a:chOff x="1536" y="816"/>
              <a:chExt cx="432" cy="144"/>
            </a:xfrm>
          </p:grpSpPr>
          <p:sp>
            <p:nvSpPr>
              <p:cNvPr id="52" name="Text Box 102"/>
              <p:cNvSpPr txBox="1">
                <a:spLocks noChangeArrowheads="1"/>
              </p:cNvSpPr>
              <p:nvPr/>
            </p:nvSpPr>
            <p:spPr bwMode="auto">
              <a:xfrm>
                <a:off x="1595" y="816"/>
                <a:ext cx="286" cy="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LOT PAR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53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55" name="ZoneTexte 54"/>
            <p:cNvSpPr txBox="1"/>
            <p:nvPr/>
          </p:nvSpPr>
          <p:spPr>
            <a:xfrm>
              <a:off x="5909780" y="2241408"/>
              <a:ext cx="742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+</a:t>
              </a:r>
              <a:endParaRPr lang="fr-FR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427656" y="1909172"/>
              <a:ext cx="1934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0/1/1 ou 0/0/2</a:t>
              </a:r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7916783" y="2926047"/>
            <a:ext cx="1872208" cy="1119680"/>
            <a:chOff x="8296574" y="3068960"/>
            <a:chExt cx="1872208" cy="1119680"/>
          </a:xfrm>
        </p:grpSpPr>
        <p:grpSp>
          <p:nvGrpSpPr>
            <p:cNvPr id="21" name="Group 88"/>
            <p:cNvGrpSpPr>
              <a:grpSpLocks/>
            </p:cNvGrpSpPr>
            <p:nvPr/>
          </p:nvGrpSpPr>
          <p:grpSpPr bwMode="auto">
            <a:xfrm>
              <a:off x="8296574" y="3068960"/>
              <a:ext cx="1872208" cy="1097647"/>
              <a:chOff x="96" y="720"/>
              <a:chExt cx="432" cy="240"/>
            </a:xfrm>
          </p:grpSpPr>
          <p:sp>
            <p:nvSpPr>
              <p:cNvPr id="22" name="Line 89"/>
              <p:cNvSpPr>
                <a:spLocks noChangeShapeType="1"/>
              </p:cNvSpPr>
              <p:nvPr/>
            </p:nvSpPr>
            <p:spPr bwMode="auto">
              <a:xfrm flipH="1" flipV="1">
                <a:off x="288" y="72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00AE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Text Box 90"/>
              <p:cNvSpPr txBox="1">
                <a:spLocks noChangeArrowheads="1"/>
              </p:cNvSpPr>
              <p:nvPr/>
            </p:nvSpPr>
            <p:spPr bwMode="auto">
              <a:xfrm>
                <a:off x="187" y="815"/>
                <a:ext cx="227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AE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00AE00"/>
                    </a:solidFill>
                  </a:rPr>
                  <a:t>VSAV</a:t>
                </a:r>
                <a:endParaRPr lang="fr-FR" altLang="fr-FR" sz="2400" b="1" dirty="0">
                  <a:solidFill>
                    <a:srgbClr val="00AE00"/>
                  </a:solidFill>
                </a:endParaRPr>
              </a:p>
            </p:txBody>
          </p:sp>
          <p:sp>
            <p:nvSpPr>
              <p:cNvPr id="24" name="Rectangle 91"/>
              <p:cNvSpPr>
                <a:spLocks noChangeArrowheads="1"/>
              </p:cNvSpPr>
              <p:nvPr/>
            </p:nvSpPr>
            <p:spPr bwMode="auto">
              <a:xfrm>
                <a:off x="9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00AE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35" name="ZoneTexte 34"/>
            <p:cNvSpPr txBox="1"/>
            <p:nvPr/>
          </p:nvSpPr>
          <p:spPr>
            <a:xfrm>
              <a:off x="8476811" y="3819308"/>
              <a:ext cx="130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0/1/2</a:t>
              </a:r>
              <a:endParaRPr lang="fr-FR" dirty="0"/>
            </a:p>
          </p:txBody>
        </p:sp>
      </p:grp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097710"/>
              </p:ext>
            </p:extLst>
          </p:nvPr>
        </p:nvGraphicFramePr>
        <p:xfrm>
          <a:off x="642469" y="1250715"/>
          <a:ext cx="10972800" cy="443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0"/>
              </a:tblGrid>
              <a:tr h="44399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</a:rPr>
                        <a:t>Constitution et appellation </a:t>
                      </a:r>
                      <a:r>
                        <a:rPr lang="fr-FR" sz="2400" u="sng" dirty="0" smtClean="0">
                          <a:effectLst/>
                        </a:rPr>
                        <a:t>identiques</a:t>
                      </a:r>
                      <a:r>
                        <a:rPr lang="fr-FR" sz="2400" dirty="0" smtClean="0">
                          <a:effectLst/>
                        </a:rPr>
                        <a:t> sur l’ensemble des SIS de la zone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45" marR="118745" marT="0" marB="0"/>
                </a:tc>
              </a:tr>
            </a:tbl>
          </a:graphicData>
        </a:graphic>
      </p:graphicFrame>
      <p:grpSp>
        <p:nvGrpSpPr>
          <p:cNvPr id="56" name="Groupe 55"/>
          <p:cNvGrpSpPr/>
          <p:nvPr/>
        </p:nvGrpSpPr>
        <p:grpSpPr>
          <a:xfrm>
            <a:off x="10119600" y="2926106"/>
            <a:ext cx="1872208" cy="1119680"/>
            <a:chOff x="8296574" y="3068960"/>
            <a:chExt cx="1872208" cy="1119680"/>
          </a:xfrm>
        </p:grpSpPr>
        <p:grpSp>
          <p:nvGrpSpPr>
            <p:cNvPr id="57" name="Group 88"/>
            <p:cNvGrpSpPr>
              <a:grpSpLocks/>
            </p:cNvGrpSpPr>
            <p:nvPr/>
          </p:nvGrpSpPr>
          <p:grpSpPr bwMode="auto">
            <a:xfrm>
              <a:off x="8296574" y="3068960"/>
              <a:ext cx="1872208" cy="1097647"/>
              <a:chOff x="96" y="720"/>
              <a:chExt cx="432" cy="240"/>
            </a:xfrm>
          </p:grpSpPr>
          <p:sp>
            <p:nvSpPr>
              <p:cNvPr id="59" name="Line 89"/>
              <p:cNvSpPr>
                <a:spLocks noChangeShapeType="1"/>
              </p:cNvSpPr>
              <p:nvPr/>
            </p:nvSpPr>
            <p:spPr bwMode="auto">
              <a:xfrm flipH="1" flipV="1">
                <a:off x="288" y="72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00AE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Text Box 90"/>
              <p:cNvSpPr txBox="1">
                <a:spLocks noChangeArrowheads="1"/>
              </p:cNvSpPr>
              <p:nvPr/>
            </p:nvSpPr>
            <p:spPr bwMode="auto">
              <a:xfrm>
                <a:off x="187" y="815"/>
                <a:ext cx="201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AE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00AE00"/>
                    </a:solidFill>
                  </a:rPr>
                  <a:t>VSM</a:t>
                </a:r>
                <a:endParaRPr lang="fr-FR" altLang="fr-FR" sz="2400" b="1" dirty="0">
                  <a:solidFill>
                    <a:srgbClr val="00AE00"/>
                  </a:solidFill>
                </a:endParaRPr>
              </a:p>
            </p:txBody>
          </p:sp>
          <p:sp>
            <p:nvSpPr>
              <p:cNvPr id="61" name="Rectangle 91"/>
              <p:cNvSpPr>
                <a:spLocks noChangeArrowheads="1"/>
              </p:cNvSpPr>
              <p:nvPr/>
            </p:nvSpPr>
            <p:spPr bwMode="auto">
              <a:xfrm>
                <a:off x="9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00AE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58" name="ZoneTexte 57"/>
            <p:cNvSpPr txBox="1"/>
            <p:nvPr/>
          </p:nvSpPr>
          <p:spPr>
            <a:xfrm>
              <a:off x="8476811" y="3819308"/>
              <a:ext cx="130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1/0/1</a:t>
              </a:r>
              <a:endParaRPr lang="fr-FR" dirty="0"/>
            </a:p>
          </p:txBody>
        </p:sp>
      </p:grpSp>
      <p:sp>
        <p:nvSpPr>
          <p:cNvPr id="62" name="Rectangle à coins arrondis 61"/>
          <p:cNvSpPr/>
          <p:nvPr/>
        </p:nvSpPr>
        <p:spPr bwMode="auto">
          <a:xfrm>
            <a:off x="7829708" y="1844824"/>
            <a:ext cx="4314963" cy="3366226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Priorité SSO du GRES ou des FSI / FSP et prise en charge des victimes si aucune activité SSO 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 bwMode="auto">
          <a:xfrm>
            <a:off x="235520" y="2075564"/>
            <a:ext cx="11377264" cy="315522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21" name="Group 88"/>
          <p:cNvGrpSpPr>
            <a:grpSpLocks/>
          </p:cNvGrpSpPr>
          <p:nvPr/>
        </p:nvGrpSpPr>
        <p:grpSpPr bwMode="auto">
          <a:xfrm>
            <a:off x="7792875" y="2835742"/>
            <a:ext cx="685800" cy="406401"/>
            <a:chOff x="82" y="720"/>
            <a:chExt cx="432" cy="256"/>
          </a:xfrm>
        </p:grpSpPr>
        <p:sp>
          <p:nvSpPr>
            <p:cNvPr id="22" name="Line 89"/>
            <p:cNvSpPr>
              <a:spLocks noChangeShapeType="1"/>
            </p:cNvSpPr>
            <p:nvPr/>
          </p:nvSpPr>
          <p:spPr bwMode="auto">
            <a:xfrm flipH="1" flipV="1">
              <a:off x="288" y="720"/>
              <a:ext cx="0" cy="96"/>
            </a:xfrm>
            <a:prstGeom prst="line">
              <a:avLst/>
            </a:prstGeom>
            <a:noFill/>
            <a:ln w="25400">
              <a:solidFill>
                <a:srgbClr val="00AE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 Box 90"/>
            <p:cNvSpPr txBox="1">
              <a:spLocks noChangeArrowheads="1"/>
            </p:cNvSpPr>
            <p:nvPr/>
          </p:nvSpPr>
          <p:spPr bwMode="auto">
            <a:xfrm>
              <a:off x="166" y="825"/>
              <a:ext cx="29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AE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00AE00"/>
                  </a:solidFill>
                </a:rPr>
                <a:t>VSAV</a:t>
              </a:r>
              <a:endParaRPr lang="fr-FR" altLang="fr-FR" sz="800" b="1" dirty="0">
                <a:solidFill>
                  <a:srgbClr val="00AE00"/>
                </a:solidFill>
              </a:endParaRPr>
            </a:p>
          </p:txBody>
        </p:sp>
        <p:sp>
          <p:nvSpPr>
            <p:cNvPr id="24" name="Rectangle 91"/>
            <p:cNvSpPr>
              <a:spLocks noChangeArrowheads="1"/>
            </p:cNvSpPr>
            <p:nvPr/>
          </p:nvSpPr>
          <p:spPr bwMode="auto">
            <a:xfrm>
              <a:off x="82" y="832"/>
              <a:ext cx="432" cy="144"/>
            </a:xfrm>
            <a:prstGeom prst="rect">
              <a:avLst/>
            </a:prstGeom>
            <a:noFill/>
            <a:ln w="25400">
              <a:solidFill>
                <a:srgbClr val="00AE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25" name="Group 108"/>
          <p:cNvGrpSpPr>
            <a:grpSpLocks/>
          </p:cNvGrpSpPr>
          <p:nvPr/>
        </p:nvGrpSpPr>
        <p:grpSpPr bwMode="auto">
          <a:xfrm>
            <a:off x="9371042" y="2861801"/>
            <a:ext cx="685800" cy="381000"/>
            <a:chOff x="96" y="1008"/>
            <a:chExt cx="432" cy="240"/>
          </a:xfrm>
        </p:grpSpPr>
        <p:sp>
          <p:nvSpPr>
            <p:cNvPr id="26" name="Line 109"/>
            <p:cNvSpPr>
              <a:spLocks noChangeShapeType="1"/>
            </p:cNvSpPr>
            <p:nvPr/>
          </p:nvSpPr>
          <p:spPr bwMode="auto">
            <a:xfrm flipH="1" flipV="1">
              <a:off x="288" y="1008"/>
              <a:ext cx="0" cy="96"/>
            </a:xfrm>
            <a:prstGeom prst="line">
              <a:avLst/>
            </a:prstGeom>
            <a:noFill/>
            <a:ln w="25400">
              <a:solidFill>
                <a:srgbClr val="00AE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110"/>
            <p:cNvSpPr txBox="1">
              <a:spLocks noChangeArrowheads="1"/>
            </p:cNvSpPr>
            <p:nvPr/>
          </p:nvSpPr>
          <p:spPr bwMode="auto">
            <a:xfrm>
              <a:off x="170" y="1105"/>
              <a:ext cx="26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AE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00AE00"/>
                  </a:solidFill>
                </a:rPr>
                <a:t>VSM</a:t>
              </a:r>
              <a:endParaRPr lang="fr-FR" altLang="fr-FR" sz="800" b="1" dirty="0">
                <a:solidFill>
                  <a:srgbClr val="00AE00"/>
                </a:solidFill>
              </a:endParaRPr>
            </a:p>
          </p:txBody>
        </p:sp>
        <p:sp>
          <p:nvSpPr>
            <p:cNvPr id="28" name="Rectangle 111"/>
            <p:cNvSpPr>
              <a:spLocks noChangeArrowheads="1"/>
            </p:cNvSpPr>
            <p:nvPr/>
          </p:nvSpPr>
          <p:spPr bwMode="auto">
            <a:xfrm>
              <a:off x="96" y="1104"/>
              <a:ext cx="432" cy="144"/>
            </a:xfrm>
            <a:prstGeom prst="rect">
              <a:avLst/>
            </a:prstGeom>
            <a:noFill/>
            <a:ln w="25400">
              <a:solidFill>
                <a:srgbClr val="00AE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55" name="Group 100"/>
          <p:cNvGrpSpPr>
            <a:grpSpLocks/>
          </p:cNvGrpSpPr>
          <p:nvPr/>
        </p:nvGrpSpPr>
        <p:grpSpPr bwMode="auto">
          <a:xfrm>
            <a:off x="5107466" y="2020558"/>
            <a:ext cx="685800" cy="381000"/>
            <a:chOff x="1536" y="720"/>
            <a:chExt cx="432" cy="240"/>
          </a:xfrm>
        </p:grpSpPr>
        <p:sp>
          <p:nvSpPr>
            <p:cNvPr id="56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Text Box 102"/>
            <p:cNvSpPr txBox="1">
              <a:spLocks noChangeArrowheads="1"/>
            </p:cNvSpPr>
            <p:nvPr/>
          </p:nvSpPr>
          <p:spPr bwMode="auto">
            <a:xfrm>
              <a:off x="1598" y="824"/>
              <a:ext cx="25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 EPT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58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59" name="Group 100"/>
          <p:cNvGrpSpPr>
            <a:grpSpLocks/>
          </p:cNvGrpSpPr>
          <p:nvPr/>
        </p:nvGrpSpPr>
        <p:grpSpPr bwMode="auto">
          <a:xfrm>
            <a:off x="5845410" y="2179308"/>
            <a:ext cx="639534" cy="228600"/>
            <a:chOff x="1536" y="816"/>
            <a:chExt cx="432" cy="144"/>
          </a:xfrm>
        </p:grpSpPr>
        <p:sp>
          <p:nvSpPr>
            <p:cNvPr id="60" name="Text Box 102"/>
            <p:cNvSpPr txBox="1">
              <a:spLocks noChangeArrowheads="1"/>
            </p:cNvSpPr>
            <p:nvPr/>
          </p:nvSpPr>
          <p:spPr bwMode="auto">
            <a:xfrm>
              <a:off x="1570" y="824"/>
              <a:ext cx="3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LOTPAR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61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89" name="Group 100"/>
          <p:cNvGrpSpPr>
            <a:grpSpLocks/>
          </p:cNvGrpSpPr>
          <p:nvPr/>
        </p:nvGrpSpPr>
        <p:grpSpPr bwMode="auto">
          <a:xfrm>
            <a:off x="5127400" y="4760506"/>
            <a:ext cx="685800" cy="381000"/>
            <a:chOff x="1536" y="720"/>
            <a:chExt cx="432" cy="240"/>
          </a:xfrm>
        </p:grpSpPr>
        <p:sp>
          <p:nvSpPr>
            <p:cNvPr id="97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Text Box 102"/>
            <p:cNvSpPr txBox="1">
              <a:spLocks noChangeArrowheads="1"/>
            </p:cNvSpPr>
            <p:nvPr/>
          </p:nvSpPr>
          <p:spPr bwMode="auto">
            <a:xfrm>
              <a:off x="1567" y="824"/>
              <a:ext cx="32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 VTPM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99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90" name="Group 100"/>
          <p:cNvGrpSpPr>
            <a:grpSpLocks/>
          </p:cNvGrpSpPr>
          <p:nvPr/>
        </p:nvGrpSpPr>
        <p:grpSpPr bwMode="auto">
          <a:xfrm>
            <a:off x="5879057" y="4921106"/>
            <a:ext cx="685800" cy="228600"/>
            <a:chOff x="1536" y="816"/>
            <a:chExt cx="432" cy="144"/>
          </a:xfrm>
        </p:grpSpPr>
        <p:sp>
          <p:nvSpPr>
            <p:cNvPr id="95" name="Text Box 102"/>
            <p:cNvSpPr txBox="1">
              <a:spLocks noChangeArrowheads="1"/>
            </p:cNvSpPr>
            <p:nvPr/>
          </p:nvSpPr>
          <p:spPr bwMode="auto">
            <a:xfrm>
              <a:off x="1570" y="824"/>
              <a:ext cx="3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LOTPAR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96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91" name="Group 100"/>
          <p:cNvGrpSpPr>
            <a:grpSpLocks/>
          </p:cNvGrpSpPr>
          <p:nvPr/>
        </p:nvGrpSpPr>
        <p:grpSpPr bwMode="auto">
          <a:xfrm>
            <a:off x="3472510" y="2804946"/>
            <a:ext cx="719139" cy="390525"/>
            <a:chOff x="1536" y="720"/>
            <a:chExt cx="453" cy="246"/>
          </a:xfrm>
        </p:grpSpPr>
        <p:sp>
          <p:nvSpPr>
            <p:cNvPr id="92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Text Box 102"/>
            <p:cNvSpPr txBox="1">
              <a:spLocks noChangeArrowheads="1"/>
            </p:cNvSpPr>
            <p:nvPr/>
          </p:nvSpPr>
          <p:spPr bwMode="auto">
            <a:xfrm>
              <a:off x="1536" y="830"/>
              <a:ext cx="45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CDG GRES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94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100" name="Group 100"/>
          <p:cNvGrpSpPr>
            <a:grpSpLocks/>
          </p:cNvGrpSpPr>
          <p:nvPr/>
        </p:nvGrpSpPr>
        <p:grpSpPr bwMode="auto">
          <a:xfrm>
            <a:off x="816058" y="3014201"/>
            <a:ext cx="708915" cy="793848"/>
            <a:chOff x="1536" y="720"/>
            <a:chExt cx="432" cy="371"/>
          </a:xfrm>
        </p:grpSpPr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Text Box 102"/>
            <p:cNvSpPr txBox="1">
              <a:spLocks noChangeArrowheads="1"/>
            </p:cNvSpPr>
            <p:nvPr/>
          </p:nvSpPr>
          <p:spPr bwMode="auto">
            <a:xfrm>
              <a:off x="1560" y="818"/>
              <a:ext cx="31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OFF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LIAISON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endParaRPr lang="fr-FR" altLang="fr-FR" sz="800" b="1" dirty="0">
                <a:solidFill>
                  <a:srgbClr val="FF9933"/>
                </a:solidFill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 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pic>
        <p:nvPicPr>
          <p:cNvPr id="111" name="Imag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01" y="3390554"/>
            <a:ext cx="1210624" cy="593206"/>
          </a:xfrm>
          <a:prstGeom prst="rect">
            <a:avLst/>
          </a:prstGeom>
        </p:spPr>
      </p:pic>
      <p:pic>
        <p:nvPicPr>
          <p:cNvPr id="113" name="Imag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385" y="4142469"/>
            <a:ext cx="1527263" cy="688738"/>
          </a:xfrm>
          <a:prstGeom prst="rect">
            <a:avLst/>
          </a:prstGeom>
        </p:spPr>
      </p:pic>
      <p:pic>
        <p:nvPicPr>
          <p:cNvPr id="114" name="Imag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13" y="3255407"/>
            <a:ext cx="771633" cy="657317"/>
          </a:xfrm>
          <a:prstGeom prst="rect">
            <a:avLst/>
          </a:prstGeom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915" y="3351402"/>
            <a:ext cx="1467055" cy="666843"/>
          </a:xfrm>
          <a:prstGeom prst="rect">
            <a:avLst/>
          </a:prstGeom>
        </p:spPr>
      </p:pic>
      <p:pic>
        <p:nvPicPr>
          <p:cNvPr id="116" name="Image 1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4503" y="3356166"/>
            <a:ext cx="1124107" cy="657317"/>
          </a:xfrm>
          <a:prstGeom prst="rect">
            <a:avLst/>
          </a:prstGeom>
        </p:spPr>
      </p:pic>
      <p:pic>
        <p:nvPicPr>
          <p:cNvPr id="117" name="Image 1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466" y="2464017"/>
            <a:ext cx="1377478" cy="657317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402" y="3579760"/>
            <a:ext cx="774259" cy="6584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Engagement ARTEMIS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5520" y="1090171"/>
            <a:ext cx="222152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Mixtes avec CDG Postés</a:t>
            </a:r>
            <a:endParaRPr lang="fr-FR" sz="1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4084441" y="1150918"/>
            <a:ext cx="18798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Support GRES LPP</a:t>
            </a:r>
          </a:p>
          <a:p>
            <a:pPr algn="ctr"/>
            <a:r>
              <a:rPr lang="fr-FR" sz="1000" dirty="0" smtClean="0"/>
              <a:t>Roanne</a:t>
            </a:r>
          </a:p>
          <a:p>
            <a:pPr algn="ctr"/>
            <a:r>
              <a:rPr lang="fr-FR" sz="1000" dirty="0" smtClean="0"/>
              <a:t>Terrasse</a:t>
            </a:r>
          </a:p>
          <a:p>
            <a:pPr algn="ctr"/>
            <a:r>
              <a:rPr lang="fr-FR" sz="1000" dirty="0" smtClean="0"/>
              <a:t>Firminy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727573" y="5815486"/>
            <a:ext cx="223224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de soutien GRES LPP</a:t>
            </a:r>
          </a:p>
          <a:p>
            <a:pPr algn="ctr"/>
            <a:r>
              <a:rPr lang="fr-FR" sz="1000" dirty="0" smtClean="0"/>
              <a:t>Montbrison</a:t>
            </a:r>
          </a:p>
          <a:p>
            <a:pPr algn="ctr"/>
            <a:r>
              <a:rPr lang="fr-FR" sz="1000" dirty="0" smtClean="0"/>
              <a:t>Andrézieux</a:t>
            </a:r>
          </a:p>
          <a:p>
            <a:pPr algn="ctr"/>
            <a:r>
              <a:rPr lang="fr-FR" sz="1000" dirty="0" smtClean="0"/>
              <a:t>Saint Chamond </a:t>
            </a:r>
            <a:endParaRPr lang="fr-FR" sz="100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10438795" y="1090169"/>
            <a:ext cx="175320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Support VSM </a:t>
            </a:r>
            <a:r>
              <a:rPr lang="fr-FR" sz="1000" dirty="0" smtClean="0"/>
              <a:t>de tout le département </a:t>
            </a:r>
            <a:endParaRPr lang="fr-FR" sz="1000" dirty="0" smtClean="0"/>
          </a:p>
        </p:txBody>
      </p:sp>
      <p:sp>
        <p:nvSpPr>
          <p:cNvPr id="110" name="ZoneTexte 109"/>
          <p:cNvSpPr txBox="1"/>
          <p:nvPr/>
        </p:nvSpPr>
        <p:spPr>
          <a:xfrm>
            <a:off x="8556985" y="1098514"/>
            <a:ext cx="145175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Tous les centres du département </a:t>
            </a:r>
            <a:endParaRPr lang="fr-FR" sz="1000" dirty="0" smtClean="0"/>
          </a:p>
        </p:txBody>
      </p:sp>
      <p:cxnSp>
        <p:nvCxnSpPr>
          <p:cNvPr id="121" name="Connecteur droit avec flèche 120"/>
          <p:cNvCxnSpPr/>
          <p:nvPr/>
        </p:nvCxnSpPr>
        <p:spPr bwMode="auto">
          <a:xfrm flipH="1" flipV="1">
            <a:off x="4894432" y="1870125"/>
            <a:ext cx="14944" cy="9916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Connecteur droit avec flèche 123"/>
          <p:cNvCxnSpPr>
            <a:endCxn id="110" idx="2"/>
          </p:cNvCxnSpPr>
          <p:nvPr/>
        </p:nvCxnSpPr>
        <p:spPr bwMode="auto">
          <a:xfrm flipV="1">
            <a:off x="8398838" y="1498624"/>
            <a:ext cx="884023" cy="14809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Connecteur droit avec flèche 125"/>
          <p:cNvCxnSpPr/>
          <p:nvPr/>
        </p:nvCxnSpPr>
        <p:spPr bwMode="auto">
          <a:xfrm flipV="1">
            <a:off x="10200456" y="1498624"/>
            <a:ext cx="897978" cy="18527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Connecteur droit avec flèche 135"/>
          <p:cNvCxnSpPr/>
          <p:nvPr/>
        </p:nvCxnSpPr>
        <p:spPr bwMode="auto">
          <a:xfrm flipH="1">
            <a:off x="8398838" y="4486838"/>
            <a:ext cx="1" cy="13286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8" name="Connecteur droit avec flèche 157"/>
          <p:cNvCxnSpPr/>
          <p:nvPr/>
        </p:nvCxnSpPr>
        <p:spPr bwMode="auto">
          <a:xfrm flipH="1" flipV="1">
            <a:off x="4541697" y="1860615"/>
            <a:ext cx="9022" cy="1787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" name="Connecteur droit avec flèche 159"/>
          <p:cNvCxnSpPr/>
          <p:nvPr/>
        </p:nvCxnSpPr>
        <p:spPr bwMode="auto">
          <a:xfrm>
            <a:off x="4044614" y="6237312"/>
            <a:ext cx="36829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4" name="Connecteur droit 163"/>
          <p:cNvCxnSpPr/>
          <p:nvPr/>
        </p:nvCxnSpPr>
        <p:spPr bwMode="auto">
          <a:xfrm flipH="1" flipV="1">
            <a:off x="4032299" y="3908973"/>
            <a:ext cx="12315" cy="23283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" name="Connecteur droit 168"/>
          <p:cNvCxnSpPr/>
          <p:nvPr/>
        </p:nvCxnSpPr>
        <p:spPr bwMode="auto">
          <a:xfrm flipH="1">
            <a:off x="4183333" y="3648115"/>
            <a:ext cx="3583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" name="Connecteur droit 173"/>
          <p:cNvCxnSpPr>
            <a:stCxn id="114" idx="1"/>
          </p:cNvCxnSpPr>
          <p:nvPr/>
        </p:nvCxnSpPr>
        <p:spPr bwMode="auto">
          <a:xfrm flipH="1" flipV="1">
            <a:off x="2332046" y="3579760"/>
            <a:ext cx="1083867" cy="43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" name="Connecteur droit avec flèche 176"/>
          <p:cNvCxnSpPr/>
          <p:nvPr/>
        </p:nvCxnSpPr>
        <p:spPr bwMode="auto">
          <a:xfrm flipV="1">
            <a:off x="2332046" y="1336390"/>
            <a:ext cx="3984" cy="22433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1" name="Connecteur droit 180"/>
          <p:cNvCxnSpPr/>
          <p:nvPr/>
        </p:nvCxnSpPr>
        <p:spPr bwMode="auto">
          <a:xfrm>
            <a:off x="6621648" y="4486838"/>
            <a:ext cx="17771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1" name="Connecteur droit 190"/>
          <p:cNvCxnSpPr/>
          <p:nvPr/>
        </p:nvCxnSpPr>
        <p:spPr bwMode="auto">
          <a:xfrm>
            <a:off x="4909376" y="2861801"/>
            <a:ext cx="1649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" name="Rectangle 193"/>
          <p:cNvSpPr/>
          <p:nvPr/>
        </p:nvSpPr>
        <p:spPr>
          <a:xfrm>
            <a:off x="4084441" y="197754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533403" y="411816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1846842" y="236208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97" name="Groupe 196"/>
          <p:cNvGrpSpPr/>
          <p:nvPr/>
        </p:nvGrpSpPr>
        <p:grpSpPr>
          <a:xfrm>
            <a:off x="-25331" y="1570861"/>
            <a:ext cx="1728844" cy="4514072"/>
            <a:chOff x="-25331" y="1570861"/>
            <a:chExt cx="1728844" cy="4514072"/>
          </a:xfrm>
        </p:grpSpPr>
        <p:sp>
          <p:nvSpPr>
            <p:cNvPr id="198" name="ZoneTexte 197"/>
            <p:cNvSpPr txBox="1"/>
            <p:nvPr/>
          </p:nvSpPr>
          <p:spPr>
            <a:xfrm>
              <a:off x="235521" y="5684823"/>
              <a:ext cx="146799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/>
                <a:t>Centre SDIS CDC  </a:t>
              </a:r>
            </a:p>
            <a:p>
              <a:pPr algn="ctr"/>
              <a:endParaRPr lang="fr-FR" sz="1000" dirty="0"/>
            </a:p>
          </p:txBody>
        </p:sp>
        <p:cxnSp>
          <p:nvCxnSpPr>
            <p:cNvPr id="199" name="Connecteur droit avec flèche 198"/>
            <p:cNvCxnSpPr>
              <a:endCxn id="198" idx="0"/>
            </p:cNvCxnSpPr>
            <p:nvPr/>
          </p:nvCxnSpPr>
          <p:spPr bwMode="auto">
            <a:xfrm>
              <a:off x="969517" y="4238185"/>
              <a:ext cx="0" cy="1446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0" name="Rectangle 199"/>
            <p:cNvSpPr/>
            <p:nvPr/>
          </p:nvSpPr>
          <p:spPr>
            <a:xfrm>
              <a:off x="-25331" y="1570861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205" name="Connecteur droit avec flèche 204"/>
          <p:cNvCxnSpPr/>
          <p:nvPr/>
        </p:nvCxnSpPr>
        <p:spPr bwMode="auto">
          <a:xfrm flipH="1" flipV="1">
            <a:off x="398245" y="1344735"/>
            <a:ext cx="24720" cy="24816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6" name="Connecteur droit 205"/>
          <p:cNvCxnSpPr/>
          <p:nvPr/>
        </p:nvCxnSpPr>
        <p:spPr bwMode="auto">
          <a:xfrm flipH="1" flipV="1">
            <a:off x="407267" y="3826369"/>
            <a:ext cx="386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7" name="Rectangle 206"/>
          <p:cNvSpPr/>
          <p:nvPr/>
        </p:nvSpPr>
        <p:spPr>
          <a:xfrm>
            <a:off x="472410" y="463552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7032104" y="2192008"/>
            <a:ext cx="4107162" cy="2720898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4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34" grpId="0" animBg="1"/>
      <p:bldP spid="36" grpId="0" animBg="1"/>
      <p:bldP spid="109" grpId="0" animBg="1"/>
      <p:bldP spid="110" grpId="0" animBg="1"/>
      <p:bldP spid="194" grpId="0"/>
      <p:bldP spid="195" grpId="0"/>
      <p:bldP spid="196" grpId="0"/>
      <p:bldP spid="2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Officier de Liaison COPG et COIS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fr-FR" altLang="fr-FR">
              <a:solidFill>
                <a:srgbClr val="FFFFFF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346163" y="1145209"/>
            <a:ext cx="2768037" cy="1097683"/>
            <a:chOff x="119336" y="1166391"/>
            <a:chExt cx="2143899" cy="1097683"/>
          </a:xfrm>
        </p:grpSpPr>
        <p:grpSp>
          <p:nvGrpSpPr>
            <p:cNvPr id="13" name="Group 100"/>
            <p:cNvGrpSpPr>
              <a:grpSpLocks/>
            </p:cNvGrpSpPr>
            <p:nvPr/>
          </p:nvGrpSpPr>
          <p:grpSpPr bwMode="auto">
            <a:xfrm>
              <a:off x="119336" y="1166391"/>
              <a:ext cx="2143899" cy="1053776"/>
              <a:chOff x="1536" y="720"/>
              <a:chExt cx="432" cy="240"/>
            </a:xfrm>
          </p:grpSpPr>
          <p:sp>
            <p:nvSpPr>
              <p:cNvPr id="14" name="Line 101"/>
              <p:cNvSpPr>
                <a:spLocks noChangeShapeType="1"/>
              </p:cNvSpPr>
              <p:nvPr/>
            </p:nvSpPr>
            <p:spPr bwMode="auto">
              <a:xfrm flipH="1" flipV="1">
                <a:off x="1728" y="72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 Box 102"/>
              <p:cNvSpPr txBox="1">
                <a:spLocks noChangeArrowheads="1"/>
              </p:cNvSpPr>
              <p:nvPr/>
            </p:nvSpPr>
            <p:spPr bwMode="auto">
              <a:xfrm>
                <a:off x="1598" y="830"/>
                <a:ext cx="281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ODL COPG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16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3" name="ZoneTexte 2"/>
            <p:cNvSpPr txBox="1"/>
            <p:nvPr/>
          </p:nvSpPr>
          <p:spPr>
            <a:xfrm>
              <a:off x="420325" y="1987075"/>
              <a:ext cx="13037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1/0/0</a:t>
              </a:r>
              <a:endParaRPr lang="fr-FR" sz="1200" dirty="0"/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7426567" y="1070184"/>
            <a:ext cx="2768037" cy="1097683"/>
            <a:chOff x="119336" y="1166391"/>
            <a:chExt cx="2143899" cy="1097683"/>
          </a:xfrm>
        </p:grpSpPr>
        <p:grpSp>
          <p:nvGrpSpPr>
            <p:cNvPr id="57" name="Group 100"/>
            <p:cNvGrpSpPr>
              <a:grpSpLocks/>
            </p:cNvGrpSpPr>
            <p:nvPr/>
          </p:nvGrpSpPr>
          <p:grpSpPr bwMode="auto">
            <a:xfrm>
              <a:off x="119336" y="1166391"/>
              <a:ext cx="2143899" cy="1053776"/>
              <a:chOff x="1536" y="720"/>
              <a:chExt cx="432" cy="240"/>
            </a:xfrm>
          </p:grpSpPr>
          <p:sp>
            <p:nvSpPr>
              <p:cNvPr id="59" name="Line 101"/>
              <p:cNvSpPr>
                <a:spLocks noChangeShapeType="1"/>
              </p:cNvSpPr>
              <p:nvPr/>
            </p:nvSpPr>
            <p:spPr bwMode="auto">
              <a:xfrm flipH="1" flipV="1">
                <a:off x="1728" y="72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1600" y="835"/>
                <a:ext cx="272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ODL COIS 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61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58" name="ZoneTexte 57"/>
            <p:cNvSpPr txBox="1"/>
            <p:nvPr/>
          </p:nvSpPr>
          <p:spPr>
            <a:xfrm>
              <a:off x="420325" y="1987075"/>
              <a:ext cx="13037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1/0/0</a:t>
              </a:r>
              <a:endParaRPr lang="fr-FR" sz="1200" dirty="0"/>
            </a:p>
          </p:txBody>
        </p:sp>
      </p:grpSp>
      <p:sp>
        <p:nvSpPr>
          <p:cNvPr id="18" name="Rectangle à coins arrondis 4"/>
          <p:cNvSpPr>
            <a:spLocks noChangeArrowheads="1"/>
          </p:cNvSpPr>
          <p:nvPr/>
        </p:nvSpPr>
        <p:spPr bwMode="auto">
          <a:xfrm>
            <a:off x="87128" y="2349875"/>
            <a:ext cx="5288792" cy="367141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Dès l’engagement d’un GRES, il est engagé un officier de liaison afin d’assurer l’interface entre le Commandant des Opérations de Secours et le Commandant des Opérations de Police ou Gendarmerie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5620517" y="2349875"/>
            <a:ext cx="6380139" cy="36714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marL="360363" lvl="1" indent="0">
              <a:buNone/>
            </a:pPr>
            <a:r>
              <a:rPr lang="fr-FR" dirty="0"/>
              <a:t>Dès l’engagement </a:t>
            </a:r>
            <a:r>
              <a:rPr lang="fr-FR" dirty="0" smtClean="0"/>
              <a:t>par les </a:t>
            </a:r>
            <a:r>
              <a:rPr lang="fr-FR" dirty="0" smtClean="0">
                <a:solidFill>
                  <a:srgbClr val="FF0000"/>
                </a:solidFill>
              </a:rPr>
              <a:t>F</a:t>
            </a:r>
            <a:r>
              <a:rPr lang="fr-FR" dirty="0" smtClean="0"/>
              <a:t>orces de </a:t>
            </a:r>
            <a:r>
              <a:rPr lang="fr-FR" dirty="0" smtClean="0">
                <a:solidFill>
                  <a:srgbClr val="FF0000"/>
                </a:solidFill>
              </a:rPr>
              <a:t>S</a:t>
            </a:r>
            <a:r>
              <a:rPr lang="fr-FR" dirty="0" smtClean="0"/>
              <a:t>écurité </a:t>
            </a:r>
            <a:r>
              <a:rPr lang="fr-FR" dirty="0" smtClean="0">
                <a:solidFill>
                  <a:srgbClr val="FF0000"/>
                </a:solidFill>
              </a:rPr>
              <a:t>P</a:t>
            </a:r>
            <a:r>
              <a:rPr lang="fr-FR" dirty="0" smtClean="0"/>
              <a:t>ublique d’un 3</a:t>
            </a:r>
            <a:r>
              <a:rPr lang="fr-FR" baseline="30000" dirty="0" smtClean="0"/>
              <a:t>ème</a:t>
            </a:r>
            <a:r>
              <a:rPr lang="fr-FR" dirty="0" smtClean="0"/>
              <a:t> niveau RAID ou GIGN, </a:t>
            </a:r>
            <a:r>
              <a:rPr lang="fr-FR" dirty="0"/>
              <a:t>il est engagé un officier de </a:t>
            </a:r>
            <a:r>
              <a:rPr lang="fr-FR" dirty="0" smtClean="0"/>
              <a:t>liaison </a:t>
            </a:r>
            <a:r>
              <a:rPr lang="fr-FR" dirty="0" smtClean="0">
                <a:solidFill>
                  <a:srgbClr val="FF0000"/>
                </a:solidFill>
              </a:rPr>
              <a:t>C</a:t>
            </a:r>
            <a:r>
              <a:rPr lang="fr-FR" dirty="0" smtClean="0"/>
              <a:t>ommandant des </a:t>
            </a:r>
            <a:r>
              <a:rPr lang="fr-FR" dirty="0" smtClean="0">
                <a:solidFill>
                  <a:srgbClr val="FF0000"/>
                </a:solidFill>
              </a:rPr>
              <a:t>O</a:t>
            </a:r>
            <a:r>
              <a:rPr lang="fr-FR" dirty="0" smtClean="0"/>
              <a:t>pérations d’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/>
              <a:t>nterventions </a:t>
            </a:r>
            <a:r>
              <a:rPr lang="fr-FR" dirty="0" smtClean="0">
                <a:solidFill>
                  <a:srgbClr val="FF0000"/>
                </a:solidFill>
              </a:rPr>
              <a:t>S</a:t>
            </a:r>
            <a:r>
              <a:rPr lang="fr-FR" dirty="0" smtClean="0"/>
              <a:t>pécialisées dans le but de fluidifier la circulation du renseignement avec le </a:t>
            </a:r>
            <a:r>
              <a:rPr lang="fr-FR" dirty="0"/>
              <a:t>Commandant des Opérations de </a:t>
            </a:r>
            <a:r>
              <a:rPr lang="fr-FR" dirty="0" smtClean="0"/>
              <a:t>Secours.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56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seau">
  <a:themeElements>
    <a:clrScheme name="Personnalisée 2">
      <a:dk1>
        <a:srgbClr val="1A212B"/>
      </a:dk1>
      <a:lt1>
        <a:srgbClr val="FFFFFF"/>
      </a:lt1>
      <a:dk2>
        <a:srgbClr val="1A212B"/>
      </a:dk2>
      <a:lt2>
        <a:srgbClr val="808080"/>
      </a:lt2>
      <a:accent1>
        <a:srgbClr val="CD0920"/>
      </a:accent1>
      <a:accent2>
        <a:srgbClr val="669999"/>
      </a:accent2>
      <a:accent3>
        <a:srgbClr val="FFFFFF"/>
      </a:accent3>
      <a:accent4>
        <a:srgbClr val="1A212B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éseau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3315</TotalTime>
  <Words>742</Words>
  <Application>Microsoft Office PowerPoint</Application>
  <PresentationFormat>Grand écran</PresentationFormat>
  <Paragraphs>145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Arial Unicode MS</vt:lpstr>
      <vt:lpstr>MS PGothic</vt:lpstr>
      <vt:lpstr>MS PGothic</vt:lpstr>
      <vt:lpstr>Arial</vt:lpstr>
      <vt:lpstr>Calibri</vt:lpstr>
      <vt:lpstr>Courier New</vt:lpstr>
      <vt:lpstr>Helvetica</vt:lpstr>
      <vt:lpstr>Myriad Pro</vt:lpstr>
      <vt:lpstr>Times New Roman</vt:lpstr>
      <vt:lpstr>Wingdings</vt:lpstr>
      <vt:lpstr>Réseau</vt:lpstr>
      <vt:lpstr>  DOCTRINE TDM   </vt:lpstr>
      <vt:lpstr>Rappel évolutions 2023 </vt:lpstr>
      <vt:lpstr>Missions </vt:lpstr>
      <vt:lpstr> Centres spécialisés </vt:lpstr>
      <vt:lpstr>LOT PAR</vt:lpstr>
      <vt:lpstr>Engagement </vt:lpstr>
      <vt:lpstr> Composition</vt:lpstr>
      <vt:lpstr>Engagement ARTEMIS</vt:lpstr>
      <vt:lpstr> Officier de Liaison COPG et COIS </vt:lpstr>
      <vt:lpstr>Notions de PRM – PDJ – PPO </vt:lpstr>
      <vt:lpstr>Zonage</vt:lpstr>
      <vt:lpstr>Dispositif terrain </vt:lpstr>
      <vt:lpstr>ACTIONS PRIMO INTERVENANT  </vt:lpstr>
    </vt:vector>
  </TitlesOfParts>
  <Company>sdis42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Cne Benoit ROUCHON</dc:creator>
  <cp:lastModifiedBy>ROBERT Philippe</cp:lastModifiedBy>
  <cp:revision>221</cp:revision>
  <cp:lastPrinted>2023-03-06T08:42:27Z</cp:lastPrinted>
  <dcterms:created xsi:type="dcterms:W3CDTF">2011-08-18T06:35:32Z</dcterms:created>
  <dcterms:modified xsi:type="dcterms:W3CDTF">2024-01-29T07:46:14Z</dcterms:modified>
</cp:coreProperties>
</file>