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711" autoAdjust="0"/>
  </p:normalViewPr>
  <p:slideViewPr>
    <p:cSldViewPr snapToGrid="0">
      <p:cViewPr varScale="1">
        <p:scale>
          <a:sx n="76" d="100"/>
          <a:sy n="76" d="100"/>
        </p:scale>
        <p:origin x="132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186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425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34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55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80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28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832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686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1361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95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64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51636-D28C-45C9-9DDB-78624AF0FFEE}" type="datetimeFigureOut">
              <a:rPr lang="fr-FR" smtClean="0"/>
              <a:t>18/11/2015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0F836-069B-442B-9C3C-ED20066655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9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Points clés </a:t>
            </a:r>
            <a:r>
              <a:rPr lang="fr-FR" dirty="0" smtClean="0"/>
              <a:t>oxygène médical et DASRIA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491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325966"/>
            <a:ext cx="9144000" cy="1105430"/>
          </a:xfrm>
        </p:spPr>
        <p:txBody>
          <a:bodyPr/>
          <a:lstStyle/>
          <a:p>
            <a:r>
              <a:rPr lang="fr-FR" dirty="0" smtClean="0"/>
              <a:t>DASRIA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1431396"/>
            <a:ext cx="9144000" cy="4524904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 smtClean="0"/>
              <a:t>*obligation réglementaire </a:t>
            </a:r>
          </a:p>
          <a:p>
            <a:pPr algn="l"/>
            <a:r>
              <a:rPr lang="fr-FR" dirty="0" smtClean="0"/>
              <a:t>(tout producteur de déchets doit pouvoir les</a:t>
            </a:r>
            <a:r>
              <a:rPr lang="fr-FR" dirty="0" smtClean="0">
                <a:solidFill>
                  <a:srgbClr val="FF0000"/>
                </a:solidFill>
              </a:rPr>
              <a:t> tracer </a:t>
            </a:r>
            <a:r>
              <a:rPr lang="fr-FR" dirty="0" smtClean="0"/>
              <a:t>jusqu’à leur élimination finale)</a:t>
            </a:r>
          </a:p>
          <a:p>
            <a:pPr algn="l"/>
            <a:r>
              <a:rPr lang="fr-FR" b="1" u="sng" dirty="0" smtClean="0"/>
              <a:t>* Tri </a:t>
            </a:r>
          </a:p>
          <a:p>
            <a:pPr algn="l"/>
            <a:r>
              <a:rPr lang="fr-FR" dirty="0" smtClean="0"/>
              <a:t>Important, il doit être simple, </a:t>
            </a:r>
            <a:r>
              <a:rPr lang="fr-FR" dirty="0" smtClean="0">
                <a:solidFill>
                  <a:srgbClr val="FF0000"/>
                </a:solidFill>
              </a:rPr>
              <a:t>facile </a:t>
            </a:r>
            <a:r>
              <a:rPr lang="fr-FR" dirty="0" smtClean="0"/>
              <a:t>(compris de tous) et </a:t>
            </a:r>
            <a:r>
              <a:rPr lang="fr-FR" dirty="0" smtClean="0">
                <a:solidFill>
                  <a:srgbClr val="FF0000"/>
                </a:solidFill>
              </a:rPr>
              <a:t>efficace</a:t>
            </a:r>
            <a:r>
              <a:rPr lang="fr-FR" dirty="0" smtClean="0"/>
              <a:t> (faire un renvoi vers le </a:t>
            </a:r>
            <a:r>
              <a:rPr lang="fr-FR" dirty="0" err="1" smtClean="0"/>
              <a:t>ppt</a:t>
            </a:r>
            <a:r>
              <a:rPr lang="fr-FR" dirty="0" smtClean="0"/>
              <a:t> tri sur 2à3 diapos),</a:t>
            </a:r>
          </a:p>
          <a:p>
            <a:pPr algn="l"/>
            <a:r>
              <a:rPr lang="fr-FR" b="1" u="sng" dirty="0" smtClean="0"/>
              <a:t>*Délai </a:t>
            </a:r>
            <a:r>
              <a:rPr lang="fr-FR" b="1" u="sng" dirty="0"/>
              <a:t>de stockage </a:t>
            </a:r>
            <a:r>
              <a:rPr lang="fr-FR" b="1" u="sng" dirty="0" smtClean="0"/>
              <a:t>:</a:t>
            </a:r>
          </a:p>
          <a:p>
            <a:pPr algn="l"/>
            <a:r>
              <a:rPr lang="fr-FR" b="1" dirty="0" smtClean="0">
                <a:solidFill>
                  <a:srgbClr val="FF0000"/>
                </a:solidFill>
              </a:rPr>
              <a:t>2 mois </a:t>
            </a:r>
            <a:r>
              <a:rPr lang="fr-FR" dirty="0" smtClean="0"/>
              <a:t>après ouverture, que le </a:t>
            </a:r>
            <a:r>
              <a:rPr lang="fr-FR" dirty="0" smtClean="0"/>
              <a:t>carton (suremballage) </a:t>
            </a:r>
            <a:r>
              <a:rPr lang="fr-FR" dirty="0" smtClean="0"/>
              <a:t>ou la boite à aiguilles soient pleins ou non, il </a:t>
            </a:r>
            <a:r>
              <a:rPr lang="fr-FR" dirty="0" smtClean="0">
                <a:solidFill>
                  <a:srgbClr val="FF0000"/>
                </a:solidFill>
              </a:rPr>
              <a:t>faut les fermer définitivement</a:t>
            </a:r>
            <a:r>
              <a:rPr lang="fr-FR" dirty="0" smtClean="0"/>
              <a:t>,  et les faire parvenir à la </a:t>
            </a:r>
            <a:r>
              <a:rPr lang="fr-FR" dirty="0" smtClean="0">
                <a:solidFill>
                  <a:srgbClr val="FF0000"/>
                </a:solidFill>
              </a:rPr>
              <a:t>compagnie</a:t>
            </a:r>
            <a:r>
              <a:rPr lang="fr-FR" dirty="0" smtClean="0">
                <a:solidFill>
                  <a:srgbClr val="FF0000"/>
                </a:solidFill>
              </a:rPr>
              <a:t>,</a:t>
            </a:r>
          </a:p>
          <a:p>
            <a:pPr algn="l"/>
            <a:r>
              <a:rPr lang="fr-FR" b="1" u="sng" dirty="0" smtClean="0"/>
              <a:t>* 3 ans </a:t>
            </a:r>
            <a:r>
              <a:rPr lang="fr-FR" dirty="0" smtClean="0">
                <a:solidFill>
                  <a:srgbClr val="002060"/>
                </a:solidFill>
              </a:rPr>
              <a:t>: </a:t>
            </a:r>
            <a:r>
              <a:rPr lang="fr-FR" dirty="0" smtClean="0"/>
              <a:t>durée de conservation de tous les documents concernant les DASRIA</a:t>
            </a:r>
            <a:endParaRPr lang="fr-FR" dirty="0" smtClean="0"/>
          </a:p>
          <a:p>
            <a:pPr algn="l"/>
            <a:endParaRPr lang="fr-FR" dirty="0" smtClean="0"/>
          </a:p>
          <a:p>
            <a:pPr algn="l"/>
            <a:endParaRPr lang="fr-FR" dirty="0" smtClean="0"/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998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98966"/>
            <a:ext cx="9144000" cy="1105430"/>
          </a:xfrm>
        </p:spPr>
        <p:txBody>
          <a:bodyPr/>
          <a:lstStyle/>
          <a:p>
            <a:r>
              <a:rPr lang="fr-FR" dirty="0" smtClean="0"/>
              <a:t>OXYGENE MEDICAL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1698096"/>
            <a:ext cx="9144000" cy="4524904"/>
          </a:xfrm>
        </p:spPr>
        <p:txBody>
          <a:bodyPr>
            <a:normAutofit/>
          </a:bodyPr>
          <a:lstStyle/>
          <a:p>
            <a:pPr algn="l"/>
            <a:r>
              <a:rPr lang="fr-FR" b="1" dirty="0" smtClean="0"/>
              <a:t>PRINCIPALES REGLES DE SECURITE AVEC LES BOUTEILLES </a:t>
            </a:r>
            <a:r>
              <a:rPr lang="fr-FR" b="1" dirty="0" smtClean="0"/>
              <a:t>D’OXYGENE</a:t>
            </a:r>
          </a:p>
          <a:p>
            <a:pPr algn="l"/>
            <a:endParaRPr lang="fr-FR" b="1" dirty="0"/>
          </a:p>
          <a:p>
            <a:pPr algn="l"/>
            <a:r>
              <a:rPr lang="fr-FR" dirty="0" smtClean="0"/>
              <a:t>Attention : de nombreux défauts de qualité sont dus à des chocs lors du stockage et/ du transport et/ de l’utilisation</a:t>
            </a:r>
            <a:r>
              <a:rPr lang="fr-FR" dirty="0" smtClean="0"/>
              <a:t>,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Les bouteilles doivent être protégées de tout risque de choc ou de chute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Les bouteilles doivent être déplacées sans être trainées ou roulées sur le sol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Les bouteilles ne doivent pas être soulevées par leur robinet </a:t>
            </a:r>
          </a:p>
        </p:txBody>
      </p:sp>
    </p:spTree>
    <p:extLst>
      <p:ext uri="{BB962C8B-B14F-4D97-AF65-F5344CB8AC3E}">
        <p14:creationId xmlns:p14="http://schemas.microsoft.com/office/powerpoint/2010/main" val="40285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5689600"/>
          </a:xfrm>
        </p:spPr>
        <p:txBody>
          <a:bodyPr>
            <a:normAutofit/>
          </a:bodyPr>
          <a:lstStyle/>
          <a:p>
            <a:pPr algn="l"/>
            <a:r>
              <a:rPr lang="fr-FR" b="1" dirty="0" smtClean="0"/>
              <a:t>PRINCIPALES REGLES DE SECURITE AVEC LES BOUTEILLES D’OXYGENE</a:t>
            </a:r>
            <a:endParaRPr lang="fr-FR" b="1" dirty="0"/>
          </a:p>
          <a:p>
            <a:pPr lvl="1"/>
            <a:r>
              <a:rPr lang="fr-FR" b="1" u="sng" dirty="0" smtClean="0"/>
              <a:t>Ouverture de la </a:t>
            </a:r>
            <a:r>
              <a:rPr lang="fr-FR" b="1" u="sng" dirty="0" smtClean="0"/>
              <a:t>bouteille</a:t>
            </a:r>
          </a:p>
          <a:p>
            <a:pPr lvl="1" algn="l"/>
            <a:r>
              <a:rPr lang="fr-FR" dirty="0" smtClean="0"/>
              <a:t>ces </a:t>
            </a:r>
            <a:r>
              <a:rPr lang="fr-FR" dirty="0" smtClean="0"/>
              <a:t>consignes évitent </a:t>
            </a:r>
            <a:r>
              <a:rPr lang="fr-FR" dirty="0" smtClean="0">
                <a:solidFill>
                  <a:srgbClr val="FF0000"/>
                </a:solidFill>
              </a:rPr>
              <a:t>l’échauffement interne </a:t>
            </a:r>
            <a:r>
              <a:rPr lang="fr-FR" dirty="0" smtClean="0"/>
              <a:t>et la possible survenue d’un </a:t>
            </a:r>
            <a:r>
              <a:rPr lang="fr-FR" dirty="0" smtClean="0">
                <a:solidFill>
                  <a:srgbClr val="FF0000"/>
                </a:solidFill>
              </a:rPr>
              <a:t>coup de </a:t>
            </a:r>
            <a:r>
              <a:rPr lang="fr-FR" dirty="0" smtClean="0">
                <a:solidFill>
                  <a:srgbClr val="FF0000"/>
                </a:solidFill>
              </a:rPr>
              <a:t>feu </a:t>
            </a:r>
            <a:endParaRPr lang="fr-FR" dirty="0" smtClean="0">
              <a:solidFill>
                <a:srgbClr val="FF0000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Ne pas ouvrir la bouteille en position </a:t>
            </a:r>
            <a:r>
              <a:rPr lang="fr-FR" dirty="0" smtClean="0">
                <a:solidFill>
                  <a:srgbClr val="FF0000"/>
                </a:solidFill>
              </a:rPr>
              <a:t>couchée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/>
              <a:t>Ne jamais se placer face à la sortie du robinet lors de l’ouverture, mais toujours du côté opposé au </a:t>
            </a:r>
            <a:r>
              <a:rPr lang="fr-FR" dirty="0" err="1"/>
              <a:t>mano-détendeur</a:t>
            </a:r>
            <a:r>
              <a:rPr lang="fr-FR" dirty="0"/>
              <a:t>, derrière la bouteille et en retrait.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Ouvrir </a:t>
            </a:r>
            <a:r>
              <a:rPr lang="fr-FR" dirty="0" smtClean="0">
                <a:solidFill>
                  <a:srgbClr val="FF0000"/>
                </a:solidFill>
              </a:rPr>
              <a:t>progressivement</a:t>
            </a:r>
            <a:r>
              <a:rPr lang="fr-FR" dirty="0" smtClean="0"/>
              <a:t> le robinet sans forcer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Ne jamais pratiquer plusieurs mises sous pressions successives rapprochées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Ne jamais ouvrir le débitmètre avant l’ouverture du robinet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Ne pas ouvrir le </a:t>
            </a:r>
            <a:r>
              <a:rPr lang="fr-FR" dirty="0" smtClean="0">
                <a:solidFill>
                  <a:srgbClr val="FF0000"/>
                </a:solidFill>
              </a:rPr>
              <a:t>débitmètre</a:t>
            </a:r>
            <a:r>
              <a:rPr lang="fr-FR" dirty="0" smtClean="0"/>
              <a:t> directement sur la pression maximale mais passer par les </a:t>
            </a:r>
            <a:r>
              <a:rPr lang="fr-FR" dirty="0" smtClean="0">
                <a:solidFill>
                  <a:srgbClr val="FF0000"/>
                </a:solidFill>
              </a:rPr>
              <a:t>positions intermédiaires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Vérifier l’absence de fuite ( sinon fermer le robinet et isoler la bouteille)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Les bouteilles doivent être déplacées sans être trainées ou roulées sur le sol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Les bouteilles ne doivent pas être soulevées par leur robinet </a:t>
            </a:r>
          </a:p>
        </p:txBody>
      </p:sp>
    </p:spTree>
    <p:extLst>
      <p:ext uri="{BB962C8B-B14F-4D97-AF65-F5344CB8AC3E}">
        <p14:creationId xmlns:p14="http://schemas.microsoft.com/office/powerpoint/2010/main" val="180371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5689600"/>
          </a:xfrm>
        </p:spPr>
        <p:txBody>
          <a:bodyPr>
            <a:normAutofit/>
          </a:bodyPr>
          <a:lstStyle/>
          <a:p>
            <a:pPr algn="l"/>
            <a:r>
              <a:rPr lang="fr-FR" b="1" dirty="0" smtClean="0"/>
              <a:t>PRINCIPALES REGLES DE SECURITE AVEC LES BOUTEILLES </a:t>
            </a:r>
            <a:r>
              <a:rPr lang="fr-FR" b="1" dirty="0" smtClean="0"/>
              <a:t>D’OXYGENE</a:t>
            </a:r>
          </a:p>
          <a:p>
            <a:pPr algn="l"/>
            <a:endParaRPr lang="fr-FR" b="1" dirty="0"/>
          </a:p>
          <a:p>
            <a:pPr algn="l"/>
            <a:endParaRPr lang="fr-FR" b="1" dirty="0"/>
          </a:p>
          <a:p>
            <a:pPr lvl="1"/>
            <a:r>
              <a:rPr lang="fr-FR" b="1" u="sng" dirty="0" smtClean="0"/>
              <a:t>Pendant l’ utilisation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Ne </a:t>
            </a:r>
            <a:r>
              <a:rPr lang="fr-FR" dirty="0" smtClean="0"/>
              <a:t>pas </a:t>
            </a:r>
            <a:r>
              <a:rPr lang="fr-FR" dirty="0" smtClean="0"/>
              <a:t>fumer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Ne pas approcher une flamme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Ne pas graisser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Ne pas enduire de corps gras le visage des patients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Manipuler le matériel avec des </a:t>
            </a:r>
            <a:r>
              <a:rPr lang="fr-FR" dirty="0" smtClean="0">
                <a:solidFill>
                  <a:srgbClr val="FF0000"/>
                </a:solidFill>
              </a:rPr>
              <a:t>mains propres</a:t>
            </a:r>
            <a:r>
              <a:rPr lang="fr-FR" dirty="0" smtClean="0"/>
              <a:t>, </a:t>
            </a:r>
            <a:r>
              <a:rPr lang="fr-FR" dirty="0" err="1" smtClean="0"/>
              <a:t>exemtes</a:t>
            </a:r>
            <a:r>
              <a:rPr lang="fr-FR" dirty="0" smtClean="0"/>
              <a:t> de graisses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Ne pas utiliser de générateur d’aérosol (laque désodorisant,,,), de solvant (alcool ,essence) sur le matériel, ni à proximité,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fr-FR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En cas de phénomène anormal (étincelles, crépitement), il faut immédiatement dans la mesure du </a:t>
            </a:r>
            <a:r>
              <a:rPr lang="fr-FR" dirty="0" err="1" smtClean="0"/>
              <a:t>po,ssible</a:t>
            </a:r>
            <a:r>
              <a:rPr lang="fr-FR" dirty="0" smtClean="0"/>
              <a:t>, fermer le robinet de la bouteille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6246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97000" y="5778500"/>
            <a:ext cx="9144000" cy="609600"/>
          </a:xfrm>
        </p:spPr>
        <p:txBody>
          <a:bodyPr>
            <a:normAutofit/>
          </a:bodyPr>
          <a:lstStyle/>
          <a:p>
            <a:pPr algn="l"/>
            <a:r>
              <a:rPr lang="fr-FR" sz="1800" i="1" dirty="0" smtClean="0"/>
              <a:t>Bouteille détériorée suite à un incendie : le manomètre a été projeté d’un côté et l’ogive de l’autre . Les fibres apparentes correspondent au Kevlar protégeant la bouteille.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" y="514350"/>
            <a:ext cx="3048000" cy="4064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850" y="514350"/>
            <a:ext cx="3238500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48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Coup de feu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5765800" cy="4351338"/>
          </a:xfrm>
        </p:spPr>
        <p:txBody>
          <a:bodyPr>
            <a:noAutofit/>
          </a:bodyPr>
          <a:lstStyle/>
          <a:p>
            <a:pPr algn="just"/>
            <a:r>
              <a:rPr lang="fr-FR" sz="2000" dirty="0" smtClean="0"/>
              <a:t>L’ouverture </a:t>
            </a:r>
            <a:r>
              <a:rPr lang="fr-FR" sz="2000" dirty="0" smtClean="0">
                <a:solidFill>
                  <a:srgbClr val="FF0000"/>
                </a:solidFill>
              </a:rPr>
              <a:t>trop rapide </a:t>
            </a:r>
            <a:r>
              <a:rPr lang="fr-FR" sz="2000" dirty="0" smtClean="0"/>
              <a:t>ou les ouvertures </a:t>
            </a:r>
            <a:r>
              <a:rPr lang="fr-FR" sz="2000" dirty="0" smtClean="0">
                <a:solidFill>
                  <a:srgbClr val="FF0000"/>
                </a:solidFill>
              </a:rPr>
              <a:t>successives rapprochées</a:t>
            </a:r>
            <a:r>
              <a:rPr lang="fr-FR" sz="2000" dirty="0" smtClean="0"/>
              <a:t>,</a:t>
            </a:r>
            <a:r>
              <a:rPr lang="fr-FR" sz="2000" dirty="0"/>
              <a:t> </a:t>
            </a:r>
            <a:r>
              <a:rPr lang="fr-FR" sz="2000" dirty="0" smtClean="0"/>
              <a:t> peuvent entrainer un </a:t>
            </a:r>
            <a:r>
              <a:rPr lang="fr-FR" sz="2000" dirty="0" smtClean="0">
                <a:solidFill>
                  <a:srgbClr val="FF0000"/>
                </a:solidFill>
              </a:rPr>
              <a:t>échauffement </a:t>
            </a:r>
            <a:r>
              <a:rPr lang="fr-FR" sz="2000" dirty="0">
                <a:solidFill>
                  <a:srgbClr val="FF0000"/>
                </a:solidFill>
              </a:rPr>
              <a:t>interne du détendeur </a:t>
            </a:r>
            <a:r>
              <a:rPr lang="fr-FR" sz="2000" dirty="0"/>
              <a:t>suffisant pour </a:t>
            </a:r>
            <a:r>
              <a:rPr lang="fr-FR" sz="2000" dirty="0" smtClean="0"/>
              <a:t>permettre </a:t>
            </a:r>
            <a:r>
              <a:rPr lang="fr-FR" sz="2000" dirty="0">
                <a:solidFill>
                  <a:srgbClr val="FF0000"/>
                </a:solidFill>
              </a:rPr>
              <a:t>l’inflammation des composants non métalliques interne</a:t>
            </a:r>
            <a:r>
              <a:rPr lang="fr-FR" sz="2000" dirty="0"/>
              <a:t>, notamment en présence de contaminants combustibles (joints non compatibles avec l’oxygène, </a:t>
            </a:r>
            <a:r>
              <a:rPr lang="fr-FR" sz="2000" dirty="0" smtClean="0"/>
              <a:t>huile, poussières, traces de graisse…..)</a:t>
            </a:r>
          </a:p>
          <a:p>
            <a:pPr algn="just"/>
            <a:r>
              <a:rPr lang="fr-FR" sz="2000" dirty="0" smtClean="0"/>
              <a:t> l’inflammation interne du détendeur peut entrainer le </a:t>
            </a:r>
            <a:r>
              <a:rPr lang="fr-FR" sz="2000" dirty="0" smtClean="0">
                <a:solidFill>
                  <a:srgbClr val="FF0000"/>
                </a:solidFill>
              </a:rPr>
              <a:t>percement du corps du détendeur </a:t>
            </a:r>
            <a:r>
              <a:rPr lang="fr-FR" sz="2000" dirty="0" smtClean="0"/>
              <a:t>et provoquer </a:t>
            </a:r>
            <a:r>
              <a:rPr lang="fr-FR" sz="2000" dirty="0" smtClean="0">
                <a:solidFill>
                  <a:srgbClr val="FF0000"/>
                </a:solidFill>
              </a:rPr>
              <a:t>une projection brutale de flammes </a:t>
            </a:r>
            <a:r>
              <a:rPr lang="fr-FR" sz="2000" dirty="0" smtClean="0"/>
              <a:t>voire de </a:t>
            </a:r>
            <a:r>
              <a:rPr lang="fr-FR" sz="2000" dirty="0" smtClean="0">
                <a:solidFill>
                  <a:srgbClr val="FF0000"/>
                </a:solidFill>
              </a:rPr>
              <a:t>métal fondu à de très hautes températures</a:t>
            </a:r>
            <a:r>
              <a:rPr lang="fr-FR" sz="2000" dirty="0" smtClean="0"/>
              <a:t> : brulures +/- graves et risque incendie</a:t>
            </a: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294" y="1825625"/>
            <a:ext cx="4616106" cy="4398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6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609600"/>
          </a:xfrm>
        </p:spPr>
        <p:txBody>
          <a:bodyPr>
            <a:normAutofit/>
          </a:bodyPr>
          <a:lstStyle/>
          <a:p>
            <a:r>
              <a:rPr lang="fr-FR" b="1" dirty="0" smtClean="0"/>
              <a:t>BOUTEILLES OXYGENE MEDICAL ET SDIS42</a:t>
            </a:r>
            <a:endParaRPr lang="fr-FR" b="1" dirty="0" smtClean="0"/>
          </a:p>
          <a:p>
            <a:endParaRPr lang="fr-FR" b="1" dirty="0"/>
          </a:p>
          <a:p>
            <a:endParaRPr lang="fr-FR" b="1" dirty="0"/>
          </a:p>
        </p:txBody>
      </p:sp>
      <p:pic>
        <p:nvPicPr>
          <p:cNvPr id="4" name="Picture 9" descr="DSCF00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09936" y="1183341"/>
            <a:ext cx="1716127" cy="189777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1739900" y="1930773"/>
            <a:ext cx="7734300" cy="325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/>
          </a:p>
        </p:txBody>
      </p:sp>
      <p:sp>
        <p:nvSpPr>
          <p:cNvPr id="2" name="ZoneTexte 1"/>
          <p:cNvSpPr txBox="1"/>
          <p:nvPr/>
        </p:nvSpPr>
        <p:spPr>
          <a:xfrm>
            <a:off x="635000" y="1485900"/>
            <a:ext cx="8166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bouteilles du SDIS42 doivent toutes avoir une </a:t>
            </a:r>
            <a:r>
              <a:rPr lang="fr-FR" dirty="0" smtClean="0">
                <a:solidFill>
                  <a:srgbClr val="FF0000"/>
                </a:solidFill>
              </a:rPr>
              <a:t>étiquette jaune </a:t>
            </a:r>
            <a:r>
              <a:rPr lang="fr-FR" dirty="0" smtClean="0"/>
              <a:t>facilitant leur identification lors d’intervention avec plusieurs partenaires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34999" y="3223097"/>
            <a:ext cx="108910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*</a:t>
            </a:r>
            <a:r>
              <a:rPr lang="fr-FR" dirty="0" smtClean="0"/>
              <a:t>en cas </a:t>
            </a:r>
            <a:r>
              <a:rPr lang="fr-FR" dirty="0" smtClean="0">
                <a:solidFill>
                  <a:srgbClr val="FF0000"/>
                </a:solidFill>
              </a:rPr>
              <a:t>de choc violent </a:t>
            </a:r>
            <a:r>
              <a:rPr lang="fr-FR" dirty="0" smtClean="0"/>
              <a:t>d’une bouteille (intervention…) la fermer, l’isoler et le signaler à la pharmacie qui donnera la conduite à tenir</a:t>
            </a:r>
          </a:p>
          <a:p>
            <a:endParaRPr lang="fr-FR" dirty="0" smtClean="0"/>
          </a:p>
          <a:p>
            <a:r>
              <a:rPr lang="fr-FR" dirty="0" smtClean="0"/>
              <a:t>*Toute </a:t>
            </a:r>
            <a:r>
              <a:rPr lang="fr-FR" dirty="0" smtClean="0">
                <a:solidFill>
                  <a:srgbClr val="FF0000"/>
                </a:solidFill>
              </a:rPr>
              <a:t>anomalie constatée </a:t>
            </a:r>
            <a:r>
              <a:rPr lang="fr-FR" dirty="0" smtClean="0"/>
              <a:t>lors d’une intervention ou lors de stockage, sur une bouteille (manomètre indiquant zéro avec un opercule de sécurité, traces de chocs, salissures+++…) entrainera sa </a:t>
            </a:r>
            <a:r>
              <a:rPr lang="fr-FR" dirty="0" smtClean="0">
                <a:solidFill>
                  <a:srgbClr val="FF0000"/>
                </a:solidFill>
              </a:rPr>
              <a:t>mise en quarantaine </a:t>
            </a:r>
            <a:r>
              <a:rPr lang="fr-FR" dirty="0" smtClean="0"/>
              <a:t>et un contact avec la </a:t>
            </a:r>
            <a:r>
              <a:rPr lang="fr-FR" dirty="0" smtClean="0">
                <a:solidFill>
                  <a:srgbClr val="FF0000"/>
                </a:solidFill>
              </a:rPr>
              <a:t>pharmacie départementale 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* Pharmacie tel : 04-77-91-08-97 heures ouvrables ou via le CODIS en dehors des jours et heures ouvrables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246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637</Words>
  <Application>Microsoft Office PowerPoint</Application>
  <PresentationFormat>Grand écran</PresentationFormat>
  <Paragraphs>53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Points clés oxygène médical et DASRIA </vt:lpstr>
      <vt:lpstr>DASRIA</vt:lpstr>
      <vt:lpstr>OXYGENE MEDICAL</vt:lpstr>
      <vt:lpstr>Présentation PowerPoint</vt:lpstr>
      <vt:lpstr>Présentation PowerPoint</vt:lpstr>
      <vt:lpstr>Présentation PowerPoint</vt:lpstr>
      <vt:lpstr>Coup de feu </vt:lpstr>
      <vt:lpstr>Présentation PowerPoint</vt:lpstr>
    </vt:vector>
  </TitlesOfParts>
  <Company>SDIS42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Points clés oxygene et dasri</dc:title>
  <dc:creator>BLANC Laurence</dc:creator>
  <cp:lastModifiedBy>BLANC Laurence</cp:lastModifiedBy>
  <cp:revision>12</cp:revision>
  <dcterms:created xsi:type="dcterms:W3CDTF">2015-11-18T10:02:34Z</dcterms:created>
  <dcterms:modified xsi:type="dcterms:W3CDTF">2015-11-18T15:04:53Z</dcterms:modified>
</cp:coreProperties>
</file>