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60" r:id="rId4"/>
    <p:sldId id="262" r:id="rId5"/>
    <p:sldId id="261" r:id="rId6"/>
    <p:sldId id="263" r:id="rId7"/>
    <p:sldId id="268" r:id="rId8"/>
    <p:sldId id="270" r:id="rId9"/>
    <p:sldId id="272" r:id="rId10"/>
    <p:sldId id="273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82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1FEFB7-32DC-47E9-AFB2-73084FB04F66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</dgm:pt>
    <dgm:pt modelId="{E2AD72C5-B23D-4E26-8B8E-2EDC95B76A93}">
      <dgm:prSet/>
      <dgm:spPr/>
      <dgm:t>
        <a:bodyPr/>
        <a:lstStyle/>
        <a:p>
          <a:pPr algn="ctr"/>
          <a:r>
            <a:rPr lang="fr-FR" b="0" dirty="0" smtClean="0">
              <a:latin typeface="+mj-lt"/>
              <a:ea typeface="+mn-ea"/>
            </a:rPr>
            <a:t>Arrêté du 06 mai 2000 </a:t>
          </a:r>
          <a:endParaRPr lang="fr-FR" dirty="0"/>
        </a:p>
      </dgm:t>
    </dgm:pt>
    <dgm:pt modelId="{58655230-408B-496A-B6DA-076CBF875B89}" type="parTrans" cxnId="{6C0DA508-6AE5-4A56-967D-22F8F8542BBF}">
      <dgm:prSet/>
      <dgm:spPr/>
      <dgm:t>
        <a:bodyPr/>
        <a:lstStyle/>
        <a:p>
          <a:endParaRPr lang="fr-FR"/>
        </a:p>
      </dgm:t>
    </dgm:pt>
    <dgm:pt modelId="{4812D1F4-B610-4B73-981D-2432D7CC2E5F}" type="sibTrans" cxnId="{6C0DA508-6AE5-4A56-967D-22F8F8542BBF}">
      <dgm:prSet/>
      <dgm:spPr/>
      <dgm:t>
        <a:bodyPr/>
        <a:lstStyle/>
        <a:p>
          <a:endParaRPr lang="fr-FR"/>
        </a:p>
      </dgm:t>
    </dgm:pt>
    <dgm:pt modelId="{2B42973D-88C1-4351-97A1-36A7E7360F61}">
      <dgm:prSet/>
      <dgm:spPr/>
      <dgm:t>
        <a:bodyPr/>
        <a:lstStyle/>
        <a:p>
          <a:pPr algn="l"/>
          <a:r>
            <a:rPr lang="fr-FR" b="0" dirty="0" smtClean="0">
              <a:latin typeface="+mj-lt"/>
              <a:ea typeface="+mn-ea"/>
            </a:rPr>
            <a:t>Circulaire du 03/04/2002</a:t>
          </a:r>
          <a:endParaRPr lang="fr-FR" dirty="0"/>
        </a:p>
      </dgm:t>
    </dgm:pt>
    <dgm:pt modelId="{E0E9B740-4F0C-486A-BA5C-D90CB08F52F5}" type="parTrans" cxnId="{5CB50DDF-9219-4C34-AF9E-A5AB81900F5F}">
      <dgm:prSet/>
      <dgm:spPr/>
      <dgm:t>
        <a:bodyPr/>
        <a:lstStyle/>
        <a:p>
          <a:endParaRPr lang="fr-FR"/>
        </a:p>
      </dgm:t>
    </dgm:pt>
    <dgm:pt modelId="{74148592-A989-4747-9F6C-C4D31434DB58}" type="sibTrans" cxnId="{5CB50DDF-9219-4C34-AF9E-A5AB81900F5F}">
      <dgm:prSet/>
      <dgm:spPr/>
      <dgm:t>
        <a:bodyPr/>
        <a:lstStyle/>
        <a:p>
          <a:endParaRPr lang="fr-FR"/>
        </a:p>
      </dgm:t>
    </dgm:pt>
    <dgm:pt modelId="{DAD9CE64-E202-4BC6-A886-1EA820A62F0E}">
      <dgm:prSet/>
      <dgm:spPr/>
      <dgm:t>
        <a:bodyPr/>
        <a:lstStyle/>
        <a:p>
          <a:r>
            <a:rPr lang="fr-FR" b="0" dirty="0" smtClean="0">
              <a:latin typeface="+mj-lt"/>
              <a:ea typeface="+mn-ea"/>
            </a:rPr>
            <a:t>Code du travail </a:t>
          </a:r>
        </a:p>
        <a:p>
          <a:r>
            <a:rPr lang="fr-FR" b="0" dirty="0" smtClean="0">
              <a:latin typeface="+mj-lt"/>
              <a:ea typeface="+mn-ea"/>
            </a:rPr>
            <a:t>(Art L4121-1) </a:t>
          </a:r>
          <a:endParaRPr lang="fr-FR" dirty="0"/>
        </a:p>
      </dgm:t>
    </dgm:pt>
    <dgm:pt modelId="{824D320A-2522-46E6-BBAF-174BE9F685C4}" type="sibTrans" cxnId="{7958BD9B-21D5-4704-B854-DAB1184C5328}">
      <dgm:prSet/>
      <dgm:spPr/>
      <dgm:t>
        <a:bodyPr/>
        <a:lstStyle/>
        <a:p>
          <a:endParaRPr lang="fr-FR"/>
        </a:p>
      </dgm:t>
    </dgm:pt>
    <dgm:pt modelId="{1FFB424B-0A52-42D1-8798-2C297908ECB8}" type="parTrans" cxnId="{7958BD9B-21D5-4704-B854-DAB1184C5328}">
      <dgm:prSet/>
      <dgm:spPr/>
      <dgm:t>
        <a:bodyPr/>
        <a:lstStyle/>
        <a:p>
          <a:endParaRPr lang="fr-FR"/>
        </a:p>
      </dgm:t>
    </dgm:pt>
    <dgm:pt modelId="{F4EE05EA-8A6A-48BF-93F0-60AB0BD01E6C}" type="pres">
      <dgm:prSet presAssocID="{7B1FEFB7-32DC-47E9-AFB2-73084FB04F66}" presName="compositeShape" presStyleCnt="0">
        <dgm:presLayoutVars>
          <dgm:chMax val="7"/>
          <dgm:dir/>
          <dgm:resizeHandles val="exact"/>
        </dgm:presLayoutVars>
      </dgm:prSet>
      <dgm:spPr/>
    </dgm:pt>
    <dgm:pt modelId="{BF0A530A-C11C-4E16-BBB1-4453A28526C5}" type="pres">
      <dgm:prSet presAssocID="{DAD9CE64-E202-4BC6-A886-1EA820A62F0E}" presName="circ1" presStyleLbl="vennNode1" presStyleIdx="0" presStyleCnt="3" custLinFactNeighborX="-13475" custLinFactNeighborY="1452"/>
      <dgm:spPr/>
      <dgm:t>
        <a:bodyPr/>
        <a:lstStyle/>
        <a:p>
          <a:endParaRPr lang="fr-FR"/>
        </a:p>
      </dgm:t>
    </dgm:pt>
    <dgm:pt modelId="{4B682227-1039-4260-BF6A-0911F48D1F21}" type="pres">
      <dgm:prSet presAssocID="{DAD9CE64-E202-4BC6-A886-1EA820A62F0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93A5B3-3BD3-42E5-83D4-31E35D2C50DB}" type="pres">
      <dgm:prSet presAssocID="{2B42973D-88C1-4351-97A1-36A7E7360F61}" presName="circ2" presStyleLbl="vennNode1" presStyleIdx="1" presStyleCnt="3" custLinFactNeighborX="-1583" custLinFactNeighborY="1079"/>
      <dgm:spPr/>
      <dgm:t>
        <a:bodyPr/>
        <a:lstStyle/>
        <a:p>
          <a:endParaRPr lang="fr-FR"/>
        </a:p>
      </dgm:t>
    </dgm:pt>
    <dgm:pt modelId="{8448D0BD-9A62-4BEC-8E58-92EF27313B38}" type="pres">
      <dgm:prSet presAssocID="{2B42973D-88C1-4351-97A1-36A7E7360F6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FA262B-DF1E-43A5-990E-AC0D862D13E6}" type="pres">
      <dgm:prSet presAssocID="{E2AD72C5-B23D-4E26-8B8E-2EDC95B76A93}" presName="circ3" presStyleLbl="vennNode1" presStyleIdx="2" presStyleCnt="3" custLinFactNeighborX="-7692" custLinFactNeighborY="3604"/>
      <dgm:spPr/>
      <dgm:t>
        <a:bodyPr/>
        <a:lstStyle/>
        <a:p>
          <a:endParaRPr lang="fr-FR"/>
        </a:p>
      </dgm:t>
    </dgm:pt>
    <dgm:pt modelId="{19A3DD2D-2E32-48F2-A6C4-A7128DA84203}" type="pres">
      <dgm:prSet presAssocID="{E2AD72C5-B23D-4E26-8B8E-2EDC95B76A9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8A47B4D-3FB7-44E7-8BF7-9F3F13A7059E}" type="presOf" srcId="{DAD9CE64-E202-4BC6-A886-1EA820A62F0E}" destId="{BF0A530A-C11C-4E16-BBB1-4453A28526C5}" srcOrd="0" destOrd="0" presId="urn:microsoft.com/office/officeart/2005/8/layout/venn1"/>
    <dgm:cxn modelId="{7C8739BE-68A5-47F2-8C11-63E35CD5A1C8}" type="presOf" srcId="{E2AD72C5-B23D-4E26-8B8E-2EDC95B76A93}" destId="{DAFA262B-DF1E-43A5-990E-AC0D862D13E6}" srcOrd="0" destOrd="0" presId="urn:microsoft.com/office/officeart/2005/8/layout/venn1"/>
    <dgm:cxn modelId="{5CB50DDF-9219-4C34-AF9E-A5AB81900F5F}" srcId="{7B1FEFB7-32DC-47E9-AFB2-73084FB04F66}" destId="{2B42973D-88C1-4351-97A1-36A7E7360F61}" srcOrd="1" destOrd="0" parTransId="{E0E9B740-4F0C-486A-BA5C-D90CB08F52F5}" sibTransId="{74148592-A989-4747-9F6C-C4D31434DB58}"/>
    <dgm:cxn modelId="{FAC8418E-562B-4915-8F11-924AD52125B7}" type="presOf" srcId="{7B1FEFB7-32DC-47E9-AFB2-73084FB04F66}" destId="{F4EE05EA-8A6A-48BF-93F0-60AB0BD01E6C}" srcOrd="0" destOrd="0" presId="urn:microsoft.com/office/officeart/2005/8/layout/venn1"/>
    <dgm:cxn modelId="{99186D4C-9003-4CCC-9D2E-E683DBD61D32}" type="presOf" srcId="{E2AD72C5-B23D-4E26-8B8E-2EDC95B76A93}" destId="{19A3DD2D-2E32-48F2-A6C4-A7128DA84203}" srcOrd="1" destOrd="0" presId="urn:microsoft.com/office/officeart/2005/8/layout/venn1"/>
    <dgm:cxn modelId="{7958BD9B-21D5-4704-B854-DAB1184C5328}" srcId="{7B1FEFB7-32DC-47E9-AFB2-73084FB04F66}" destId="{DAD9CE64-E202-4BC6-A886-1EA820A62F0E}" srcOrd="0" destOrd="0" parTransId="{1FFB424B-0A52-42D1-8798-2C297908ECB8}" sibTransId="{824D320A-2522-46E6-BBAF-174BE9F685C4}"/>
    <dgm:cxn modelId="{A7D21D94-4D34-43A2-A75C-C4AE641C58C7}" type="presOf" srcId="{2B42973D-88C1-4351-97A1-36A7E7360F61}" destId="{8448D0BD-9A62-4BEC-8E58-92EF27313B38}" srcOrd="1" destOrd="0" presId="urn:microsoft.com/office/officeart/2005/8/layout/venn1"/>
    <dgm:cxn modelId="{B98DE56C-1C4A-4E47-9A3D-302A2D2627C2}" type="presOf" srcId="{2B42973D-88C1-4351-97A1-36A7E7360F61}" destId="{1193A5B3-3BD3-42E5-83D4-31E35D2C50DB}" srcOrd="0" destOrd="0" presId="urn:microsoft.com/office/officeart/2005/8/layout/venn1"/>
    <dgm:cxn modelId="{1A0175CD-4C90-4459-BA89-71BC41215929}" type="presOf" srcId="{DAD9CE64-E202-4BC6-A886-1EA820A62F0E}" destId="{4B682227-1039-4260-BF6A-0911F48D1F21}" srcOrd="1" destOrd="0" presId="urn:microsoft.com/office/officeart/2005/8/layout/venn1"/>
    <dgm:cxn modelId="{6C0DA508-6AE5-4A56-967D-22F8F8542BBF}" srcId="{7B1FEFB7-32DC-47E9-AFB2-73084FB04F66}" destId="{E2AD72C5-B23D-4E26-8B8E-2EDC95B76A93}" srcOrd="2" destOrd="0" parTransId="{58655230-408B-496A-B6DA-076CBF875B89}" sibTransId="{4812D1F4-B610-4B73-981D-2432D7CC2E5F}"/>
    <dgm:cxn modelId="{6DDF243F-F641-4DE9-83B7-25163E18297F}" type="presParOf" srcId="{F4EE05EA-8A6A-48BF-93F0-60AB0BD01E6C}" destId="{BF0A530A-C11C-4E16-BBB1-4453A28526C5}" srcOrd="0" destOrd="0" presId="urn:microsoft.com/office/officeart/2005/8/layout/venn1"/>
    <dgm:cxn modelId="{D1FF847A-A9C6-478B-AC20-2EA6F58A7D86}" type="presParOf" srcId="{F4EE05EA-8A6A-48BF-93F0-60AB0BD01E6C}" destId="{4B682227-1039-4260-BF6A-0911F48D1F21}" srcOrd="1" destOrd="0" presId="urn:microsoft.com/office/officeart/2005/8/layout/venn1"/>
    <dgm:cxn modelId="{4CDC5FE8-E4D8-4419-B5B6-875338532814}" type="presParOf" srcId="{F4EE05EA-8A6A-48BF-93F0-60AB0BD01E6C}" destId="{1193A5B3-3BD3-42E5-83D4-31E35D2C50DB}" srcOrd="2" destOrd="0" presId="urn:microsoft.com/office/officeart/2005/8/layout/venn1"/>
    <dgm:cxn modelId="{F2C2C1F4-4B3F-4F4B-A291-AC790476F1D2}" type="presParOf" srcId="{F4EE05EA-8A6A-48BF-93F0-60AB0BD01E6C}" destId="{8448D0BD-9A62-4BEC-8E58-92EF27313B38}" srcOrd="3" destOrd="0" presId="urn:microsoft.com/office/officeart/2005/8/layout/venn1"/>
    <dgm:cxn modelId="{6899A91D-BDCB-4863-8F8C-06D8828D853F}" type="presParOf" srcId="{F4EE05EA-8A6A-48BF-93F0-60AB0BD01E6C}" destId="{DAFA262B-DF1E-43A5-990E-AC0D862D13E6}" srcOrd="4" destOrd="0" presId="urn:microsoft.com/office/officeart/2005/8/layout/venn1"/>
    <dgm:cxn modelId="{B67AA0BD-614C-4D5A-9773-D8F376A9DA3D}" type="presParOf" srcId="{F4EE05EA-8A6A-48BF-93F0-60AB0BD01E6C}" destId="{19A3DD2D-2E32-48F2-A6C4-A7128DA8420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F9B6D9-2C3A-467C-B29E-40A5D96217D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EEBF9D3-1C8F-420D-947B-8EEFC3119E2B}">
      <dgm:prSet/>
      <dgm:spPr/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AP pour les personnels ATS et en SHR</a:t>
          </a:r>
          <a:endParaRPr lang="fr-FR" dirty="0">
            <a:solidFill>
              <a:schemeClr val="bg1"/>
            </a:solidFill>
          </a:endParaRPr>
        </a:p>
      </dgm:t>
    </dgm:pt>
    <dgm:pt modelId="{3E8AB276-43F0-4D53-BC7D-A6B987164767}" type="parTrans" cxnId="{5DD2E1EC-3AF9-4465-ADFA-727B331B210C}">
      <dgm:prSet/>
      <dgm:spPr/>
      <dgm:t>
        <a:bodyPr/>
        <a:lstStyle/>
        <a:p>
          <a:endParaRPr lang="fr-FR"/>
        </a:p>
      </dgm:t>
    </dgm:pt>
    <dgm:pt modelId="{1C0D122F-1ABD-4C4B-95E7-F7C0BFB91FE1}" type="sibTrans" cxnId="{5DD2E1EC-3AF9-4465-ADFA-727B331B210C}">
      <dgm:prSet/>
      <dgm:spPr/>
      <dgm:t>
        <a:bodyPr/>
        <a:lstStyle/>
        <a:p>
          <a:endParaRPr lang="fr-FR"/>
        </a:p>
      </dgm:t>
    </dgm:pt>
    <dgm:pt modelId="{3F3724C9-01AB-4EB5-BC5E-CBE36EA5601A}">
      <dgm:prSet/>
      <dgm:spPr/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prise de conscience</a:t>
          </a:r>
        </a:p>
        <a:p>
          <a:r>
            <a:rPr lang="fr-FR" dirty="0" smtClean="0">
              <a:solidFill>
                <a:schemeClr val="bg1"/>
              </a:solidFill>
            </a:rPr>
            <a:t>Individuelle et collective </a:t>
          </a:r>
          <a:endParaRPr lang="fr-FR" dirty="0">
            <a:solidFill>
              <a:schemeClr val="bg1"/>
            </a:solidFill>
          </a:endParaRPr>
        </a:p>
      </dgm:t>
    </dgm:pt>
    <dgm:pt modelId="{55A3E0DD-DBC0-4EBA-8914-DB7915097F2F}" type="parTrans" cxnId="{69943AE8-FF7E-4940-8ACC-0ACD60E45CAC}">
      <dgm:prSet/>
      <dgm:spPr/>
      <dgm:t>
        <a:bodyPr/>
        <a:lstStyle/>
        <a:p>
          <a:endParaRPr lang="fr-FR"/>
        </a:p>
      </dgm:t>
    </dgm:pt>
    <dgm:pt modelId="{FFF6DA28-0335-4F5C-8A52-625C30F230B6}" type="sibTrans" cxnId="{69943AE8-FF7E-4940-8ACC-0ACD60E45CAC}">
      <dgm:prSet/>
      <dgm:spPr/>
      <dgm:t>
        <a:bodyPr/>
        <a:lstStyle/>
        <a:p>
          <a:endParaRPr lang="fr-FR"/>
        </a:p>
      </dgm:t>
    </dgm:pt>
    <dgm:pt modelId="{E194D4E9-2365-454C-B690-398C123E070C}">
      <dgm:prSet/>
      <dgm:spPr/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Accompagner le vieillissement des effectifs</a:t>
          </a:r>
          <a:endParaRPr lang="fr-FR" i="1" dirty="0">
            <a:solidFill>
              <a:schemeClr val="bg1"/>
            </a:solidFill>
          </a:endParaRPr>
        </a:p>
      </dgm:t>
    </dgm:pt>
    <dgm:pt modelId="{94D663A8-1622-4CF8-867F-1DED1B4581DE}" type="parTrans" cxnId="{0F6673AE-1B03-4D51-ADE3-164AABEBFCC7}">
      <dgm:prSet/>
      <dgm:spPr/>
      <dgm:t>
        <a:bodyPr/>
        <a:lstStyle/>
        <a:p>
          <a:endParaRPr lang="fr-FR"/>
        </a:p>
      </dgm:t>
    </dgm:pt>
    <dgm:pt modelId="{07EC04DB-DBB0-45D5-9055-DC7CCED1F903}" type="sibTrans" cxnId="{0F6673AE-1B03-4D51-ADE3-164AABEBFCC7}">
      <dgm:prSet/>
      <dgm:spPr/>
      <dgm:t>
        <a:bodyPr/>
        <a:lstStyle/>
        <a:p>
          <a:endParaRPr lang="fr-FR"/>
        </a:p>
      </dgm:t>
    </dgm:pt>
    <dgm:pt modelId="{745A52A9-6689-41BF-92A1-A0B5B024D981}">
      <dgm:prSet/>
      <dgm:spPr>
        <a:solidFill>
          <a:schemeClr val="bg1"/>
        </a:solidFill>
      </dgm:spPr>
      <dgm:t>
        <a:bodyPr/>
        <a:lstStyle/>
        <a:p>
          <a:endParaRPr lang="fr-FR" dirty="0"/>
        </a:p>
      </dgm:t>
    </dgm:pt>
    <dgm:pt modelId="{26583FE4-93A6-4E99-ACF3-B35594082B16}" type="sibTrans" cxnId="{76E029FF-779C-44DE-9360-6336181401A2}">
      <dgm:prSet/>
      <dgm:spPr/>
      <dgm:t>
        <a:bodyPr/>
        <a:lstStyle/>
        <a:p>
          <a:endParaRPr lang="fr-FR"/>
        </a:p>
      </dgm:t>
    </dgm:pt>
    <dgm:pt modelId="{FACED6CE-2D31-49B9-87A8-1505F7AB09AA}" type="parTrans" cxnId="{76E029FF-779C-44DE-9360-6336181401A2}">
      <dgm:prSet/>
      <dgm:spPr/>
      <dgm:t>
        <a:bodyPr/>
        <a:lstStyle/>
        <a:p>
          <a:endParaRPr lang="fr-FR"/>
        </a:p>
      </dgm:t>
    </dgm:pt>
    <dgm:pt modelId="{1776D2D9-FB88-4FC4-90D4-5BDAFD354936}">
      <dgm:prSet/>
      <dgm:spPr/>
      <dgm:t>
        <a:bodyPr/>
        <a:lstStyle/>
        <a:p>
          <a:r>
            <a:rPr lang="fr-FR" dirty="0" smtClean="0"/>
            <a:t>régulation des activités physiques </a:t>
          </a:r>
          <a:endParaRPr lang="fr-FR" dirty="0"/>
        </a:p>
      </dgm:t>
    </dgm:pt>
    <dgm:pt modelId="{519C7415-CF41-4D0E-9368-A0B86EA26D52}" type="parTrans" cxnId="{83F9DFA1-3206-47D8-BDEB-43ED84C96856}">
      <dgm:prSet/>
      <dgm:spPr/>
      <dgm:t>
        <a:bodyPr/>
        <a:lstStyle/>
        <a:p>
          <a:endParaRPr lang="fr-FR"/>
        </a:p>
      </dgm:t>
    </dgm:pt>
    <dgm:pt modelId="{1F758884-9013-4449-A637-907DA0FB05CE}" type="sibTrans" cxnId="{83F9DFA1-3206-47D8-BDEB-43ED84C96856}">
      <dgm:prSet/>
      <dgm:spPr/>
      <dgm:t>
        <a:bodyPr/>
        <a:lstStyle/>
        <a:p>
          <a:endParaRPr lang="fr-FR"/>
        </a:p>
      </dgm:t>
    </dgm:pt>
    <dgm:pt modelId="{60713559-2541-4B39-9999-E777082B5255}">
      <dgm:prSet custRadScaleRad="107153" custRadScaleInc="-2821"/>
      <dgm:spPr/>
      <dgm:t>
        <a:bodyPr/>
        <a:lstStyle/>
        <a:p>
          <a:endParaRPr lang="fr-FR"/>
        </a:p>
      </dgm:t>
    </dgm:pt>
    <dgm:pt modelId="{5555ABF2-99FF-4E2E-863B-FCFE3D4CC98F}" type="parTrans" cxnId="{4B66B04B-6A1E-4795-9969-C5AD8BF9449F}">
      <dgm:prSet custAng="10139643" custScaleX="48882" custLinFactNeighborX="26829" custLinFactNeighborY="57902"/>
      <dgm:spPr/>
      <dgm:t>
        <a:bodyPr/>
        <a:lstStyle/>
        <a:p>
          <a:endParaRPr lang="fr-FR"/>
        </a:p>
      </dgm:t>
    </dgm:pt>
    <dgm:pt modelId="{C3355C05-EDFF-4153-B605-C0A3798B0732}" type="sibTrans" cxnId="{4B66B04B-6A1E-4795-9969-C5AD8BF9449F}">
      <dgm:prSet/>
      <dgm:spPr/>
      <dgm:t>
        <a:bodyPr/>
        <a:lstStyle/>
        <a:p>
          <a:endParaRPr lang="fr-FR"/>
        </a:p>
      </dgm:t>
    </dgm:pt>
    <dgm:pt modelId="{0515B9F9-5C6D-44C5-A44C-8DC68A0403A9}">
      <dgm:prSet custRadScaleRad="107153" custRadScaleInc="-2821"/>
      <dgm:spPr/>
      <dgm:t>
        <a:bodyPr/>
        <a:lstStyle/>
        <a:p>
          <a:endParaRPr lang="fr-FR"/>
        </a:p>
      </dgm:t>
    </dgm:pt>
    <dgm:pt modelId="{C001FBDF-17BB-4E20-A775-80DD5C736F29}" type="parTrans" cxnId="{9156D2D1-CEA2-4965-99BD-28490DC24935}">
      <dgm:prSet custAng="10139643" custScaleX="48882" custLinFactNeighborX="26829" custLinFactNeighborY="57902"/>
      <dgm:spPr/>
      <dgm:t>
        <a:bodyPr/>
        <a:lstStyle/>
        <a:p>
          <a:endParaRPr lang="fr-FR"/>
        </a:p>
      </dgm:t>
    </dgm:pt>
    <dgm:pt modelId="{80705E4A-4A2A-406C-8703-42E1EFA443C7}" type="sibTrans" cxnId="{9156D2D1-CEA2-4965-99BD-28490DC24935}">
      <dgm:prSet/>
      <dgm:spPr/>
      <dgm:t>
        <a:bodyPr/>
        <a:lstStyle/>
        <a:p>
          <a:endParaRPr lang="fr-FR"/>
        </a:p>
      </dgm:t>
    </dgm:pt>
    <dgm:pt modelId="{3C8D8BA7-5405-432E-BC5B-2C44BFC98F9C}">
      <dgm:prSet/>
      <dgm:spPr/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valorisation des acteurs</a:t>
          </a:r>
        </a:p>
        <a:p>
          <a:r>
            <a:rPr lang="fr-FR" dirty="0" smtClean="0">
              <a:solidFill>
                <a:schemeClr val="bg1"/>
              </a:solidFill>
            </a:rPr>
            <a:t>EAP</a:t>
          </a:r>
          <a:endParaRPr lang="fr-FR" i="1" dirty="0">
            <a:solidFill>
              <a:schemeClr val="bg1"/>
            </a:solidFill>
          </a:endParaRPr>
        </a:p>
      </dgm:t>
    </dgm:pt>
    <dgm:pt modelId="{88D9A98A-957E-4FD2-BC1A-0F020E97B811}" type="parTrans" cxnId="{F69EA4EA-5A89-442E-9998-D88155B561DC}">
      <dgm:prSet/>
      <dgm:spPr/>
      <dgm:t>
        <a:bodyPr/>
        <a:lstStyle/>
        <a:p>
          <a:endParaRPr lang="fr-FR"/>
        </a:p>
      </dgm:t>
    </dgm:pt>
    <dgm:pt modelId="{E1784E6A-1092-42EC-9390-E4D1256B980E}" type="sibTrans" cxnId="{F69EA4EA-5A89-442E-9998-D88155B561DC}">
      <dgm:prSet/>
      <dgm:spPr/>
      <dgm:t>
        <a:bodyPr/>
        <a:lstStyle/>
        <a:p>
          <a:endParaRPr lang="fr-FR"/>
        </a:p>
      </dgm:t>
    </dgm:pt>
    <dgm:pt modelId="{1FB648AD-1E22-46F9-9802-CDC803051EE5}" type="pres">
      <dgm:prSet presAssocID="{B7F9B6D9-2C3A-467C-B29E-40A5D96217D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601A7C1-6C97-4334-B84D-B4DAD5C37576}" type="pres">
      <dgm:prSet presAssocID="{745A52A9-6689-41BF-92A1-A0B5B024D981}" presName="centerShape" presStyleLbl="node0" presStyleIdx="0" presStyleCnt="1"/>
      <dgm:spPr/>
      <dgm:t>
        <a:bodyPr/>
        <a:lstStyle/>
        <a:p>
          <a:endParaRPr lang="fr-FR"/>
        </a:p>
      </dgm:t>
    </dgm:pt>
    <dgm:pt modelId="{F102B970-9482-47B3-8F94-67C8B8601CCC}" type="pres">
      <dgm:prSet presAssocID="{3E8AB276-43F0-4D53-BC7D-A6B987164767}" presName="parTrans" presStyleLbl="bgSibTrans2D1" presStyleIdx="0" presStyleCnt="5" custAng="21495866" custFlipVert="1" custFlipHor="1" custScaleX="55450" custScaleY="111500" custLinFactNeighborX="32118" custLinFactNeighborY="24754"/>
      <dgm:spPr/>
      <dgm:t>
        <a:bodyPr/>
        <a:lstStyle/>
        <a:p>
          <a:endParaRPr lang="fr-FR"/>
        </a:p>
      </dgm:t>
    </dgm:pt>
    <dgm:pt modelId="{B8FAC3E9-CE30-43C1-BF21-A3722E06B63C}" type="pres">
      <dgm:prSet presAssocID="{6EEBF9D3-1C8F-420D-947B-8EEFC3119E2B}" presName="node" presStyleLbl="node1" presStyleIdx="0" presStyleCnt="5" custRadScaleRad="102740" custRadScaleInc="59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CF2D7A-33B0-4515-BB17-1063E5C514F1}" type="pres">
      <dgm:prSet presAssocID="{519C7415-CF41-4D0E-9368-A0B86EA26D52}" presName="parTrans" presStyleLbl="bgSibTrans2D1" presStyleIdx="1" presStyleCnt="5" custAng="10139643" custScaleX="37250" custScaleY="90383" custLinFactNeighborX="8080" custLinFactNeighborY="53419"/>
      <dgm:spPr/>
      <dgm:t>
        <a:bodyPr/>
        <a:lstStyle/>
        <a:p>
          <a:endParaRPr lang="fr-FR"/>
        </a:p>
      </dgm:t>
    </dgm:pt>
    <dgm:pt modelId="{91C0857F-E4CB-4375-BBA8-ADA5EB261C67}" type="pres">
      <dgm:prSet presAssocID="{1776D2D9-FB88-4FC4-90D4-5BDAFD354936}" presName="node" presStyleLbl="node1" presStyleIdx="1" presStyleCnt="5" custRadScaleRad="122198" custRadScaleInc="-56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36B179-F041-4382-87A6-CD1284A1A3E6}" type="pres">
      <dgm:prSet presAssocID="{55A3E0DD-DBC0-4EBA-8914-DB7915097F2F}" presName="parTrans" presStyleLbl="bgSibTrans2D1" presStyleIdx="2" presStyleCnt="5" custAng="10827791" custScaleX="34544" custLinFactNeighborX="-13204" custLinFactNeighborY="59239"/>
      <dgm:spPr/>
      <dgm:t>
        <a:bodyPr/>
        <a:lstStyle/>
        <a:p>
          <a:endParaRPr lang="fr-FR"/>
        </a:p>
      </dgm:t>
    </dgm:pt>
    <dgm:pt modelId="{3E0B09CD-9693-4852-A9DC-C9D34137E9BB}" type="pres">
      <dgm:prSet presAssocID="{3F3724C9-01AB-4EB5-BC5E-CBE36EA5601A}" presName="node" presStyleLbl="node1" presStyleIdx="2" presStyleCnt="5" custRadScaleRad="104970" custRadScaleInc="-54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06B918-2189-4D3A-B199-FD09E5785495}" type="pres">
      <dgm:prSet presAssocID="{94D663A8-1622-4CF8-867F-1DED1B4581DE}" presName="parTrans" presStyleLbl="bgSibTrans2D1" presStyleIdx="3" presStyleCnt="5" custAng="10668694" custScaleX="62741" custLinFactNeighborX="-41904" custLinFactNeighborY="-13"/>
      <dgm:spPr/>
      <dgm:t>
        <a:bodyPr/>
        <a:lstStyle/>
        <a:p>
          <a:endParaRPr lang="fr-FR"/>
        </a:p>
      </dgm:t>
    </dgm:pt>
    <dgm:pt modelId="{D4995927-E4A5-4A5B-AA43-944A3E277AA8}" type="pres">
      <dgm:prSet presAssocID="{E194D4E9-2365-454C-B690-398C123E070C}" presName="node" presStyleLbl="node1" presStyleIdx="3" presStyleCnt="5" custRadScaleRad="95319" custRadScaleInc="189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57F14D-8D34-49AB-9E00-7951C347D69B}" type="pres">
      <dgm:prSet presAssocID="{88D9A98A-957E-4FD2-BC1A-0F020E97B811}" presName="parTrans" presStyleLbl="bgSibTrans2D1" presStyleIdx="4" presStyleCnt="5" custAng="10668694" custScaleX="62741" custLinFactNeighborX="-41904" custLinFactNeighborY="-13"/>
      <dgm:spPr/>
      <dgm:t>
        <a:bodyPr/>
        <a:lstStyle/>
        <a:p>
          <a:endParaRPr lang="fr-FR"/>
        </a:p>
      </dgm:t>
    </dgm:pt>
    <dgm:pt modelId="{7DB9163E-5D8F-4B06-9378-8AFDED54B9C3}" type="pres">
      <dgm:prSet presAssocID="{3C8D8BA7-5405-432E-BC5B-2C44BFC98F9C}" presName="node" presStyleLbl="node1" presStyleIdx="4" presStyleCnt="5" custRadScaleRad="90681" custRadScaleInc="60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F20E718-6125-47C8-9A77-589DEB827514}" type="presOf" srcId="{94D663A8-1622-4CF8-867F-1DED1B4581DE}" destId="{4606B918-2189-4D3A-B199-FD09E5785495}" srcOrd="0" destOrd="0" presId="urn:microsoft.com/office/officeart/2005/8/layout/radial4"/>
    <dgm:cxn modelId="{4B66B04B-6A1E-4795-9969-C5AD8BF9449F}" srcId="{B7F9B6D9-2C3A-467C-B29E-40A5D96217DA}" destId="{60713559-2541-4B39-9999-E777082B5255}" srcOrd="1" destOrd="0" parTransId="{5555ABF2-99FF-4E2E-863B-FCFE3D4CC98F}" sibTransId="{C3355C05-EDFF-4153-B605-C0A3798B0732}"/>
    <dgm:cxn modelId="{9156D2D1-CEA2-4965-99BD-28490DC24935}" srcId="{B7F9B6D9-2C3A-467C-B29E-40A5D96217DA}" destId="{0515B9F9-5C6D-44C5-A44C-8DC68A0403A9}" srcOrd="2" destOrd="0" parTransId="{C001FBDF-17BB-4E20-A775-80DD5C736F29}" sibTransId="{80705E4A-4A2A-406C-8703-42E1EFA443C7}"/>
    <dgm:cxn modelId="{83F9DFA1-3206-47D8-BDEB-43ED84C96856}" srcId="{745A52A9-6689-41BF-92A1-A0B5B024D981}" destId="{1776D2D9-FB88-4FC4-90D4-5BDAFD354936}" srcOrd="1" destOrd="0" parTransId="{519C7415-CF41-4D0E-9368-A0B86EA26D52}" sibTransId="{1F758884-9013-4449-A637-907DA0FB05CE}"/>
    <dgm:cxn modelId="{4CD2D06C-A56D-49E0-861F-A889FD4D40E5}" type="presOf" srcId="{3E8AB276-43F0-4D53-BC7D-A6B987164767}" destId="{F102B970-9482-47B3-8F94-67C8B8601CCC}" srcOrd="0" destOrd="0" presId="urn:microsoft.com/office/officeart/2005/8/layout/radial4"/>
    <dgm:cxn modelId="{5DD2E1EC-3AF9-4465-ADFA-727B331B210C}" srcId="{745A52A9-6689-41BF-92A1-A0B5B024D981}" destId="{6EEBF9D3-1C8F-420D-947B-8EEFC3119E2B}" srcOrd="0" destOrd="0" parTransId="{3E8AB276-43F0-4D53-BC7D-A6B987164767}" sibTransId="{1C0D122F-1ABD-4C4B-95E7-F7C0BFB91FE1}"/>
    <dgm:cxn modelId="{EF2DDC24-FFE7-4A7D-94E4-26F957A67C07}" type="presOf" srcId="{745A52A9-6689-41BF-92A1-A0B5B024D981}" destId="{A601A7C1-6C97-4334-B84D-B4DAD5C37576}" srcOrd="0" destOrd="0" presId="urn:microsoft.com/office/officeart/2005/8/layout/radial4"/>
    <dgm:cxn modelId="{0F6673AE-1B03-4D51-ADE3-164AABEBFCC7}" srcId="{745A52A9-6689-41BF-92A1-A0B5B024D981}" destId="{E194D4E9-2365-454C-B690-398C123E070C}" srcOrd="3" destOrd="0" parTransId="{94D663A8-1622-4CF8-867F-1DED1B4581DE}" sibTransId="{07EC04DB-DBB0-45D5-9055-DC7CCED1F903}"/>
    <dgm:cxn modelId="{4D1764E2-ABC9-4A6C-AEED-F6D60E3B1425}" type="presOf" srcId="{1776D2D9-FB88-4FC4-90D4-5BDAFD354936}" destId="{91C0857F-E4CB-4375-BBA8-ADA5EB261C67}" srcOrd="0" destOrd="0" presId="urn:microsoft.com/office/officeart/2005/8/layout/radial4"/>
    <dgm:cxn modelId="{F3A18BB2-CBB7-46FE-A7E7-3700974F7EE6}" type="presOf" srcId="{88D9A98A-957E-4FD2-BC1A-0F020E97B811}" destId="{5957F14D-8D34-49AB-9E00-7951C347D69B}" srcOrd="0" destOrd="0" presId="urn:microsoft.com/office/officeart/2005/8/layout/radial4"/>
    <dgm:cxn modelId="{34014A6A-EF8E-4D0B-BC21-3A7D361AF2E8}" type="presOf" srcId="{3C8D8BA7-5405-432E-BC5B-2C44BFC98F9C}" destId="{7DB9163E-5D8F-4B06-9378-8AFDED54B9C3}" srcOrd="0" destOrd="0" presId="urn:microsoft.com/office/officeart/2005/8/layout/radial4"/>
    <dgm:cxn modelId="{DF753EAB-C83E-4742-9248-C4152F51C224}" type="presOf" srcId="{519C7415-CF41-4D0E-9368-A0B86EA26D52}" destId="{40CF2D7A-33B0-4515-BB17-1063E5C514F1}" srcOrd="0" destOrd="0" presId="urn:microsoft.com/office/officeart/2005/8/layout/radial4"/>
    <dgm:cxn modelId="{F5320CD7-6AE2-4485-905D-76FA1F0721CE}" type="presOf" srcId="{3F3724C9-01AB-4EB5-BC5E-CBE36EA5601A}" destId="{3E0B09CD-9693-4852-A9DC-C9D34137E9BB}" srcOrd="0" destOrd="0" presId="urn:microsoft.com/office/officeart/2005/8/layout/radial4"/>
    <dgm:cxn modelId="{601EC8D4-8A19-44D2-8BCF-23844ECE5870}" type="presOf" srcId="{55A3E0DD-DBC0-4EBA-8914-DB7915097F2F}" destId="{C536B179-F041-4382-87A6-CD1284A1A3E6}" srcOrd="0" destOrd="0" presId="urn:microsoft.com/office/officeart/2005/8/layout/radial4"/>
    <dgm:cxn modelId="{96D9A939-352F-4A2E-8CC8-257EA61663DB}" type="presOf" srcId="{E194D4E9-2365-454C-B690-398C123E070C}" destId="{D4995927-E4A5-4A5B-AA43-944A3E277AA8}" srcOrd="0" destOrd="0" presId="urn:microsoft.com/office/officeart/2005/8/layout/radial4"/>
    <dgm:cxn modelId="{F69EA4EA-5A89-442E-9998-D88155B561DC}" srcId="{745A52A9-6689-41BF-92A1-A0B5B024D981}" destId="{3C8D8BA7-5405-432E-BC5B-2C44BFC98F9C}" srcOrd="4" destOrd="0" parTransId="{88D9A98A-957E-4FD2-BC1A-0F020E97B811}" sibTransId="{E1784E6A-1092-42EC-9390-E4D1256B980E}"/>
    <dgm:cxn modelId="{02D9710A-4C8C-4671-8EF1-56E797DA8F65}" type="presOf" srcId="{B7F9B6D9-2C3A-467C-B29E-40A5D96217DA}" destId="{1FB648AD-1E22-46F9-9802-CDC803051EE5}" srcOrd="0" destOrd="0" presId="urn:microsoft.com/office/officeart/2005/8/layout/radial4"/>
    <dgm:cxn modelId="{76E029FF-779C-44DE-9360-6336181401A2}" srcId="{B7F9B6D9-2C3A-467C-B29E-40A5D96217DA}" destId="{745A52A9-6689-41BF-92A1-A0B5B024D981}" srcOrd="0" destOrd="0" parTransId="{FACED6CE-2D31-49B9-87A8-1505F7AB09AA}" sibTransId="{26583FE4-93A6-4E99-ACF3-B35594082B16}"/>
    <dgm:cxn modelId="{69943AE8-FF7E-4940-8ACC-0ACD60E45CAC}" srcId="{745A52A9-6689-41BF-92A1-A0B5B024D981}" destId="{3F3724C9-01AB-4EB5-BC5E-CBE36EA5601A}" srcOrd="2" destOrd="0" parTransId="{55A3E0DD-DBC0-4EBA-8914-DB7915097F2F}" sibTransId="{FFF6DA28-0335-4F5C-8A52-625C30F230B6}"/>
    <dgm:cxn modelId="{77F2FE12-D9E4-4537-9401-426794E2346C}" type="presOf" srcId="{6EEBF9D3-1C8F-420D-947B-8EEFC3119E2B}" destId="{B8FAC3E9-CE30-43C1-BF21-A3722E06B63C}" srcOrd="0" destOrd="0" presId="urn:microsoft.com/office/officeart/2005/8/layout/radial4"/>
    <dgm:cxn modelId="{38B251EB-F6A3-42D0-BAB5-8ADAD9BDEB9E}" type="presParOf" srcId="{1FB648AD-1E22-46F9-9802-CDC803051EE5}" destId="{A601A7C1-6C97-4334-B84D-B4DAD5C37576}" srcOrd="0" destOrd="0" presId="urn:microsoft.com/office/officeart/2005/8/layout/radial4"/>
    <dgm:cxn modelId="{E0E1EAB0-C37C-490C-8FB8-2144F651A177}" type="presParOf" srcId="{1FB648AD-1E22-46F9-9802-CDC803051EE5}" destId="{F102B970-9482-47B3-8F94-67C8B8601CCC}" srcOrd="1" destOrd="0" presId="urn:microsoft.com/office/officeart/2005/8/layout/radial4"/>
    <dgm:cxn modelId="{FEF45D8A-265A-4A42-8F8B-69E8D66DCAFB}" type="presParOf" srcId="{1FB648AD-1E22-46F9-9802-CDC803051EE5}" destId="{B8FAC3E9-CE30-43C1-BF21-A3722E06B63C}" srcOrd="2" destOrd="0" presId="urn:microsoft.com/office/officeart/2005/8/layout/radial4"/>
    <dgm:cxn modelId="{BC6435B7-33F9-421E-84E4-367987C8A930}" type="presParOf" srcId="{1FB648AD-1E22-46F9-9802-CDC803051EE5}" destId="{40CF2D7A-33B0-4515-BB17-1063E5C514F1}" srcOrd="3" destOrd="0" presId="urn:microsoft.com/office/officeart/2005/8/layout/radial4"/>
    <dgm:cxn modelId="{D10C545A-6D51-4F57-8C14-98F57A1B1C7A}" type="presParOf" srcId="{1FB648AD-1E22-46F9-9802-CDC803051EE5}" destId="{91C0857F-E4CB-4375-BBA8-ADA5EB261C67}" srcOrd="4" destOrd="0" presId="urn:microsoft.com/office/officeart/2005/8/layout/radial4"/>
    <dgm:cxn modelId="{D2872809-3E3A-48AD-BAD2-1ADB9CE9CBD6}" type="presParOf" srcId="{1FB648AD-1E22-46F9-9802-CDC803051EE5}" destId="{C536B179-F041-4382-87A6-CD1284A1A3E6}" srcOrd="5" destOrd="0" presId="urn:microsoft.com/office/officeart/2005/8/layout/radial4"/>
    <dgm:cxn modelId="{F312FDFA-8124-41F7-84A5-AE2B3DF540DB}" type="presParOf" srcId="{1FB648AD-1E22-46F9-9802-CDC803051EE5}" destId="{3E0B09CD-9693-4852-A9DC-C9D34137E9BB}" srcOrd="6" destOrd="0" presId="urn:microsoft.com/office/officeart/2005/8/layout/radial4"/>
    <dgm:cxn modelId="{04F56542-5892-4F6C-A4AE-816241656933}" type="presParOf" srcId="{1FB648AD-1E22-46F9-9802-CDC803051EE5}" destId="{4606B918-2189-4D3A-B199-FD09E5785495}" srcOrd="7" destOrd="0" presId="urn:microsoft.com/office/officeart/2005/8/layout/radial4"/>
    <dgm:cxn modelId="{9164A360-2438-4F48-B3C7-10D954AC258E}" type="presParOf" srcId="{1FB648AD-1E22-46F9-9802-CDC803051EE5}" destId="{D4995927-E4A5-4A5B-AA43-944A3E277AA8}" srcOrd="8" destOrd="0" presId="urn:microsoft.com/office/officeart/2005/8/layout/radial4"/>
    <dgm:cxn modelId="{FA1225CC-4BAF-4262-9823-D24AF2382500}" type="presParOf" srcId="{1FB648AD-1E22-46F9-9802-CDC803051EE5}" destId="{5957F14D-8D34-49AB-9E00-7951C347D69B}" srcOrd="9" destOrd="0" presId="urn:microsoft.com/office/officeart/2005/8/layout/radial4"/>
    <dgm:cxn modelId="{279816F4-85C9-4934-AE4A-CFE85C962D16}" type="presParOf" srcId="{1FB648AD-1E22-46F9-9802-CDC803051EE5}" destId="{7DB9163E-5D8F-4B06-9378-8AFDED54B9C3}" srcOrd="10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A530A-C11C-4E16-BBB1-4453A28526C5}">
      <dsp:nvSpPr>
        <dsp:cNvPr id="0" name=""/>
        <dsp:cNvSpPr/>
      </dsp:nvSpPr>
      <dsp:spPr>
        <a:xfrm>
          <a:off x="2476714" y="103260"/>
          <a:ext cx="2920812" cy="292081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0" kern="1200" dirty="0" smtClean="0">
              <a:latin typeface="+mj-lt"/>
              <a:ea typeface="+mn-ea"/>
            </a:rPr>
            <a:t>Code du travail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0" kern="1200" dirty="0" smtClean="0">
              <a:latin typeface="+mj-lt"/>
              <a:ea typeface="+mn-ea"/>
            </a:rPr>
            <a:t>(Art L4121-1) </a:t>
          </a:r>
          <a:endParaRPr lang="fr-FR" sz="2700" kern="1200" dirty="0"/>
        </a:p>
      </dsp:txBody>
      <dsp:txXfrm>
        <a:off x="2866155" y="614402"/>
        <a:ext cx="2141929" cy="1314365"/>
      </dsp:txXfrm>
    </dsp:sp>
    <dsp:sp modelId="{1193A5B3-3BD3-42E5-83D4-31E35D2C50DB}">
      <dsp:nvSpPr>
        <dsp:cNvPr id="0" name=""/>
        <dsp:cNvSpPr/>
      </dsp:nvSpPr>
      <dsp:spPr>
        <a:xfrm>
          <a:off x="3877983" y="1917873"/>
          <a:ext cx="2920812" cy="292081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0" kern="1200" dirty="0" smtClean="0">
              <a:latin typeface="+mj-lt"/>
              <a:ea typeface="+mn-ea"/>
            </a:rPr>
            <a:t>Circulaire du 03/04/2002</a:t>
          </a:r>
          <a:endParaRPr lang="fr-FR" sz="2700" kern="1200" dirty="0"/>
        </a:p>
      </dsp:txBody>
      <dsp:txXfrm>
        <a:off x="4771265" y="2672416"/>
        <a:ext cx="1752487" cy="1606446"/>
      </dsp:txXfrm>
    </dsp:sp>
    <dsp:sp modelId="{DAFA262B-DF1E-43A5-990E-AC0D862D13E6}">
      <dsp:nvSpPr>
        <dsp:cNvPr id="0" name=""/>
        <dsp:cNvSpPr/>
      </dsp:nvSpPr>
      <dsp:spPr>
        <a:xfrm>
          <a:off x="1591698" y="1947208"/>
          <a:ext cx="2920812" cy="292081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0" kern="1200" dirty="0" smtClean="0">
              <a:latin typeface="+mj-lt"/>
              <a:ea typeface="+mn-ea"/>
            </a:rPr>
            <a:t>Arrêté du 06 mai 2000 </a:t>
          </a:r>
          <a:endParaRPr lang="fr-FR" sz="2700" kern="1200" dirty="0"/>
        </a:p>
      </dsp:txBody>
      <dsp:txXfrm>
        <a:off x="1866741" y="2701751"/>
        <a:ext cx="1752487" cy="1606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1A7C1-6C97-4334-B84D-B4DAD5C37576}">
      <dsp:nvSpPr>
        <dsp:cNvPr id="0" name=""/>
        <dsp:cNvSpPr/>
      </dsp:nvSpPr>
      <dsp:spPr>
        <a:xfrm>
          <a:off x="2757599" y="2716331"/>
          <a:ext cx="1911115" cy="1911115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kern="1200" dirty="0"/>
        </a:p>
      </dsp:txBody>
      <dsp:txXfrm>
        <a:off x="3037475" y="2996207"/>
        <a:ext cx="1351363" cy="1351363"/>
      </dsp:txXfrm>
    </dsp:sp>
    <dsp:sp modelId="{F102B970-9482-47B3-8F94-67C8B8601CCC}">
      <dsp:nvSpPr>
        <dsp:cNvPr id="0" name=""/>
        <dsp:cNvSpPr/>
      </dsp:nvSpPr>
      <dsp:spPr>
        <a:xfrm rot="10827896" flipH="1" flipV="1">
          <a:off x="1859031" y="3428865"/>
          <a:ext cx="970394" cy="60730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AC3E9-CE30-43C1-BF21-A3722E06B63C}">
      <dsp:nvSpPr>
        <dsp:cNvPr id="0" name=""/>
        <dsp:cNvSpPr/>
      </dsp:nvSpPr>
      <dsp:spPr>
        <a:xfrm>
          <a:off x="0" y="2837869"/>
          <a:ext cx="1815559" cy="1452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>
              <a:solidFill>
                <a:schemeClr val="bg1"/>
              </a:solidFill>
            </a:rPr>
            <a:t>AP pour les personnels ATS et en SHR</a:t>
          </a:r>
          <a:endParaRPr lang="fr-FR" sz="2100" kern="1200" dirty="0">
            <a:solidFill>
              <a:schemeClr val="bg1"/>
            </a:solidFill>
          </a:endParaRPr>
        </a:p>
      </dsp:txBody>
      <dsp:txXfrm>
        <a:off x="42541" y="2880410"/>
        <a:ext cx="1730477" cy="1367365"/>
      </dsp:txXfrm>
    </dsp:sp>
    <dsp:sp modelId="{40CF2D7A-33B0-4515-BB17-1063E5C514F1}">
      <dsp:nvSpPr>
        <dsp:cNvPr id="0" name=""/>
        <dsp:cNvSpPr/>
      </dsp:nvSpPr>
      <dsp:spPr>
        <a:xfrm rot="1917171">
          <a:off x="1813259" y="2176939"/>
          <a:ext cx="870126" cy="49228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0857F-E4CB-4375-BBA8-ADA5EB261C67}">
      <dsp:nvSpPr>
        <dsp:cNvPr id="0" name=""/>
        <dsp:cNvSpPr/>
      </dsp:nvSpPr>
      <dsp:spPr>
        <a:xfrm>
          <a:off x="297040" y="609973"/>
          <a:ext cx="1815559" cy="1452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régulation des activités physiques </a:t>
          </a:r>
          <a:endParaRPr lang="fr-FR" sz="2100" kern="1200" dirty="0"/>
        </a:p>
      </dsp:txBody>
      <dsp:txXfrm>
        <a:off x="339581" y="652514"/>
        <a:ext cx="1730477" cy="1367365"/>
      </dsp:txXfrm>
    </dsp:sp>
    <dsp:sp modelId="{C536B179-F041-4382-87A6-CD1284A1A3E6}">
      <dsp:nvSpPr>
        <dsp:cNvPr id="0" name=""/>
        <dsp:cNvSpPr/>
      </dsp:nvSpPr>
      <dsp:spPr>
        <a:xfrm rot="5310697">
          <a:off x="3072165" y="1718803"/>
          <a:ext cx="649176" cy="5446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B09CD-9693-4852-A9DC-C9D34137E9BB}">
      <dsp:nvSpPr>
        <dsp:cNvPr id="0" name=""/>
        <dsp:cNvSpPr/>
      </dsp:nvSpPr>
      <dsp:spPr>
        <a:xfrm>
          <a:off x="2705113" y="3165"/>
          <a:ext cx="1815559" cy="1452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>
              <a:solidFill>
                <a:schemeClr val="bg1"/>
              </a:solidFill>
            </a:rPr>
            <a:t>prise de conscience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>
              <a:solidFill>
                <a:schemeClr val="bg1"/>
              </a:solidFill>
            </a:rPr>
            <a:t>Individuelle et collective </a:t>
          </a:r>
          <a:endParaRPr lang="fr-FR" sz="2100" kern="1200" dirty="0">
            <a:solidFill>
              <a:schemeClr val="bg1"/>
            </a:solidFill>
          </a:endParaRPr>
        </a:p>
      </dsp:txBody>
      <dsp:txXfrm>
        <a:off x="2747654" y="45706"/>
        <a:ext cx="1730477" cy="1367365"/>
      </dsp:txXfrm>
    </dsp:sp>
    <dsp:sp modelId="{4606B918-2189-4D3A-B199-FD09E5785495}">
      <dsp:nvSpPr>
        <dsp:cNvPr id="0" name=""/>
        <dsp:cNvSpPr/>
      </dsp:nvSpPr>
      <dsp:spPr>
        <a:xfrm rot="8377949">
          <a:off x="3987081" y="2248678"/>
          <a:ext cx="1018581" cy="5446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95927-E4A5-4A5B-AA43-944A3E277AA8}">
      <dsp:nvSpPr>
        <dsp:cNvPr id="0" name=""/>
        <dsp:cNvSpPr/>
      </dsp:nvSpPr>
      <dsp:spPr>
        <a:xfrm>
          <a:off x="4906981" y="1293108"/>
          <a:ext cx="1815559" cy="1452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>
              <a:solidFill>
                <a:schemeClr val="bg1"/>
              </a:solidFill>
            </a:rPr>
            <a:t>Accompagner le vieillissement des effectifs</a:t>
          </a:r>
          <a:endParaRPr lang="fr-FR" sz="2100" i="1" kern="1200" dirty="0">
            <a:solidFill>
              <a:schemeClr val="bg1"/>
            </a:solidFill>
          </a:endParaRPr>
        </a:p>
      </dsp:txBody>
      <dsp:txXfrm>
        <a:off x="4949522" y="1335649"/>
        <a:ext cx="1730477" cy="1367365"/>
      </dsp:txXfrm>
    </dsp:sp>
    <dsp:sp modelId="{5957F14D-8D34-49AB-9E00-7951C347D69B}">
      <dsp:nvSpPr>
        <dsp:cNvPr id="0" name=""/>
        <dsp:cNvSpPr/>
      </dsp:nvSpPr>
      <dsp:spPr>
        <a:xfrm rot="10800000">
          <a:off x="4405497" y="3467958"/>
          <a:ext cx="941452" cy="5446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9163E-5D8F-4B06-9378-8AFDED54B9C3}">
      <dsp:nvSpPr>
        <dsp:cNvPr id="0" name=""/>
        <dsp:cNvSpPr/>
      </dsp:nvSpPr>
      <dsp:spPr>
        <a:xfrm>
          <a:off x="5346951" y="3042789"/>
          <a:ext cx="1815559" cy="1452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>
              <a:solidFill>
                <a:schemeClr val="bg1"/>
              </a:solidFill>
            </a:rPr>
            <a:t>valorisation des acteurs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>
              <a:solidFill>
                <a:schemeClr val="bg1"/>
              </a:solidFill>
            </a:rPr>
            <a:t>EAP</a:t>
          </a:r>
          <a:endParaRPr lang="fr-FR" sz="2100" i="1" kern="1200" dirty="0">
            <a:solidFill>
              <a:schemeClr val="bg1"/>
            </a:solidFill>
          </a:endParaRPr>
        </a:p>
      </dsp:txBody>
      <dsp:txXfrm>
        <a:off x="5389492" y="3085330"/>
        <a:ext cx="1730477" cy="1367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2F0AD-5226-4551-9ED7-418ED6FEF6AB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1EB70-726E-44A3-B561-56C614FF4E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75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E0B93-DB69-4C67-B30B-38EBBA9CF87F}" type="slidenum">
              <a:rPr lang="fr-FR" altLang="fr-FR" smtClean="0">
                <a:solidFill>
                  <a:srgbClr val="000000"/>
                </a:solidFill>
              </a:rPr>
              <a:pPr/>
              <a:t>1</a:t>
            </a:fld>
            <a:endParaRPr lang="fr-FR" alt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8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7FAB127-7A8E-4DF8-B87F-150F6107FC4C}" type="slidenum">
              <a:rPr lang="fr-FR" altLang="fr-FR" sz="11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fr-FR" altLang="fr-FR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74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7FAB127-7A8E-4DF8-B87F-150F6107FC4C}" type="slidenum">
              <a:rPr lang="fr-FR" altLang="fr-FR" sz="11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fr-FR" altLang="fr-FR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337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7FAB127-7A8E-4DF8-B87F-150F6107FC4C}" type="slidenum">
              <a:rPr lang="fr-FR" altLang="fr-FR" sz="11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fr-FR" altLang="fr-FR" sz="1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190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7FAB127-7A8E-4DF8-B87F-150F6107FC4C}" type="slidenum">
              <a:rPr lang="fr-FR" altLang="fr-FR" sz="11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fr-FR" altLang="fr-FR" sz="1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40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7FAB127-7A8E-4DF8-B87F-150F6107FC4C}" type="slidenum">
              <a:rPr lang="fr-FR" altLang="fr-FR" sz="11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fr-FR" altLang="fr-FR" sz="1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218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1800" y="1268414"/>
            <a:ext cx="11398251" cy="17287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 noProof="0" smtClean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39765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8CC1E-83A9-4FC0-B5B6-CA52D10A2050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6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602138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60213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2ECB5B-47A8-46F7-9968-92DEB1CD9BB2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09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82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814917" y="1268413"/>
            <a:ext cx="5384800" cy="47529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02917" y="1268413"/>
            <a:ext cx="5384800" cy="47529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6E58F-DFB5-47D8-AF40-C862A1DB941F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81054-B7F7-4C49-A7CF-E7D14FD27C31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09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F8A938-647C-4848-8DB7-E5E0FEC3DF66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33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14917" y="1268413"/>
            <a:ext cx="53848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02917" y="1268413"/>
            <a:ext cx="53848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26717-8FE5-44C1-88D1-E88A4866C798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33B74-8939-4E6F-A6B7-8BF3CA93E20C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08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5A7CB-FD19-4B6D-BF30-BAAFC122B8FF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7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8FFD8-E6BD-4BC0-A230-2DDB95B7704C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4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2E57A-1FBA-43EF-9ECD-38458FE97FCE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0BC0A5-91AD-4492-81C7-1188DC60FEAE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0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2192000" cy="10382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2" tIns="47881" rIns="95762" bIns="4788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917" y="1268413"/>
            <a:ext cx="109728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762" tIns="47881" rIns="95762" bIns="478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60811" name="Text Box 43"/>
          <p:cNvSpPr txBox="1">
            <a:spLocks noChangeArrowheads="1"/>
          </p:cNvSpPr>
          <p:nvPr userDrawn="1"/>
        </p:nvSpPr>
        <p:spPr bwMode="auto">
          <a:xfrm>
            <a:off x="2237317" y="781050"/>
            <a:ext cx="165824" cy="31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78" tIns="41040" rIns="82078" bIns="41040">
            <a:spAutoFit/>
          </a:bodyPr>
          <a:lstStyle>
            <a:lvl1pPr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11163"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1900"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39888"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70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42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14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686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sz="1500" smtClean="0">
              <a:solidFill>
                <a:srgbClr val="1A212B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160840" name="Rectangle 7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9184" y="6453189"/>
            <a:ext cx="592667" cy="268287"/>
          </a:xfrm>
          <a:prstGeom prst="rect">
            <a:avLst/>
          </a:prstGeom>
          <a:solidFill>
            <a:srgbClr val="1A212B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11ED9BE6-C4E6-4295-B62E-7CDC2F53E3CD}" type="slidenum">
              <a:rPr lang="fr-FR" altLang="fr-FR">
                <a:solidFill>
                  <a:srgbClr val="FFFFFF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1031" name="Image 8" descr="LOGO-SDIS-RVB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1" y="5084763"/>
            <a:ext cx="5027083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41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/>
          <a:ea typeface="MS PGothic" panose="020B0600070205080204" pitchFamily="34" charset="-128"/>
          <a:cs typeface="Helvetica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  <a:ea typeface="MS PGothic" panose="020B0600070205080204" pitchFamily="34" charset="-128"/>
          <a:cs typeface="ＭＳ Ｐゴシック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  <a:ea typeface="MS PGothic" panose="020B0600070205080204" pitchFamily="34" charset="-128"/>
          <a:cs typeface="ＭＳ Ｐゴシック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  <a:ea typeface="MS PGothic" panose="020B0600070205080204" pitchFamily="34" charset="-128"/>
          <a:cs typeface="ＭＳ Ｐゴシック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  <a:ea typeface="MS PGothic" panose="020B0600070205080204" pitchFamily="34" charset="-128"/>
          <a:cs typeface="ＭＳ Ｐゴシック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lr>
          <a:srgbClr val="1212EE"/>
        </a:buClr>
        <a:buSzPct val="70000"/>
        <a:buFont typeface="Wingdings" panose="05000000000000000000" pitchFamily="2" charset="2"/>
        <a:buChar char="l"/>
        <a:defRPr sz="2800" b="1">
          <a:solidFill>
            <a:schemeClr val="accent1"/>
          </a:solidFill>
          <a:latin typeface="Helvetica"/>
          <a:ea typeface="MS PGothic" panose="020B0600070205080204" pitchFamily="34" charset="-128"/>
          <a:cs typeface="Helvetica"/>
        </a:defRPr>
      </a:lvl1pPr>
      <a:lvl2pPr marL="725488" indent="-365125" algn="l" defTabSz="957263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2pPr>
      <a:lvl3pPr marL="1035050" indent="-307975" algn="l" defTabSz="957263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70000"/>
        <a:buFont typeface="Wingdings" panose="05000000000000000000" pitchFamily="2" charset="2"/>
        <a:buChar char="l"/>
        <a:defRPr sz="2100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3pPr>
      <a:lvl4pPr marL="1341438" indent="-304800" algn="l" defTabSz="95726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900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4pPr>
      <a:lvl5pPr marL="1674813" indent="-330200" algn="l" defTabSz="957263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900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5pPr>
      <a:lvl6pPr marL="2132013" indent="-330200" algn="l" defTabSz="957263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1900">
          <a:solidFill>
            <a:schemeClr val="tx1"/>
          </a:solidFill>
          <a:latin typeface="+mn-lt"/>
          <a:ea typeface="+mn-ea"/>
        </a:defRPr>
      </a:lvl6pPr>
      <a:lvl7pPr marL="2589213" indent="-330200" algn="l" defTabSz="957263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1900">
          <a:solidFill>
            <a:schemeClr val="tx1"/>
          </a:solidFill>
          <a:latin typeface="+mn-lt"/>
          <a:ea typeface="+mn-ea"/>
        </a:defRPr>
      </a:lvl7pPr>
      <a:lvl8pPr marL="3046413" indent="-330200" algn="l" defTabSz="957263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1900">
          <a:solidFill>
            <a:schemeClr val="tx1"/>
          </a:solidFill>
          <a:latin typeface="+mn-lt"/>
          <a:ea typeface="+mn-ea"/>
        </a:defRPr>
      </a:lvl8pPr>
      <a:lvl9pPr marL="3503613" indent="-330200" algn="l" defTabSz="957263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d&#233;roulement%20de%20la%20journ&#233;e.png" TargetMode="External"/><Relationship Id="rId2" Type="http://schemas.openxmlformats.org/officeDocument/2006/relationships/hyperlink" Target="description%20garde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6" y="1622425"/>
            <a:ext cx="939482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re 1"/>
          <p:cNvSpPr>
            <a:spLocks noGrp="1"/>
          </p:cNvSpPr>
          <p:nvPr>
            <p:ph type="ctrTitle"/>
          </p:nvPr>
        </p:nvSpPr>
        <p:spPr>
          <a:xfrm>
            <a:off x="2424608" y="2204864"/>
            <a:ext cx="7847856" cy="153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 anchorCtr="1"/>
          <a:lstStyle/>
          <a:p>
            <a:pPr eaLnBrk="1" hangingPunct="1"/>
            <a:r>
              <a:rPr lang="fr-FR" altLang="fr-FR" dirty="0" smtClean="0">
                <a:latin typeface="Helvetica" panose="020B0604020202020204" pitchFamily="34" charset="0"/>
              </a:rPr>
              <a:t>GT : Bonnes pratiques </a:t>
            </a:r>
            <a:br>
              <a:rPr lang="fr-FR" altLang="fr-FR" dirty="0" smtClean="0">
                <a:latin typeface="Helvetica" panose="020B0604020202020204" pitchFamily="34" charset="0"/>
              </a:rPr>
            </a:br>
            <a:r>
              <a:rPr lang="fr-FR" altLang="fr-FR" dirty="0" smtClean="0">
                <a:latin typeface="Helvetica" panose="020B0604020202020204" pitchFamily="34" charset="0"/>
              </a:rPr>
              <a:t>de l’activité physique</a:t>
            </a:r>
            <a:br>
              <a:rPr lang="fr-FR" altLang="fr-FR" dirty="0" smtClean="0">
                <a:latin typeface="Helvetica" panose="020B0604020202020204" pitchFamily="34" charset="0"/>
              </a:rPr>
            </a:br>
            <a:r>
              <a:rPr lang="fr-FR" altLang="fr-FR" dirty="0" smtClean="0">
                <a:latin typeface="Helvetica" panose="020B0604020202020204" pitchFamily="34" charset="0"/>
              </a:rPr>
              <a:t/>
            </a:r>
            <a:br>
              <a:rPr lang="fr-FR" altLang="fr-FR" dirty="0" smtClean="0">
                <a:latin typeface="Helvetica" panose="020B0604020202020204" pitchFamily="34" charset="0"/>
              </a:rPr>
            </a:br>
            <a:endParaRPr lang="fr-FR" altLang="fr-FR" dirty="0" smtClean="0">
              <a:latin typeface="Helvetica" panose="020B0604020202020204" pitchFamily="34" charset="0"/>
            </a:endParaRPr>
          </a:p>
        </p:txBody>
      </p:sp>
      <p:sp>
        <p:nvSpPr>
          <p:cNvPr id="15364" name="ZoneTexte 1"/>
          <p:cNvSpPr txBox="1">
            <a:spLocks noChangeArrowheads="1"/>
          </p:cNvSpPr>
          <p:nvPr/>
        </p:nvSpPr>
        <p:spPr bwMode="auto">
          <a:xfrm>
            <a:off x="7897813" y="9239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solidFill>
                <a:srgbClr val="1A212B"/>
              </a:solidFill>
            </a:endParaRPr>
          </a:p>
        </p:txBody>
      </p:sp>
      <p:sp>
        <p:nvSpPr>
          <p:cNvPr id="15365" name="Titre 1"/>
          <p:cNvSpPr txBox="1">
            <a:spLocks/>
          </p:cNvSpPr>
          <p:nvPr/>
        </p:nvSpPr>
        <p:spPr bwMode="auto">
          <a:xfrm>
            <a:off x="8793753" y="4222044"/>
            <a:ext cx="176947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3200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pic>
        <p:nvPicPr>
          <p:cNvPr id="15366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5445125"/>
            <a:ext cx="1803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672490" y="6014392"/>
            <a:ext cx="3384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FFFFFF"/>
                </a:solidFill>
                <a:latin typeface="Helvetica" panose="020B0604020202020204" pitchFamily="34" charset="0"/>
              </a:rPr>
              <a:t>Juin 2024</a:t>
            </a:r>
          </a:p>
        </p:txBody>
      </p:sp>
    </p:spTree>
    <p:extLst>
      <p:ext uri="{BB962C8B-B14F-4D97-AF65-F5344CB8AC3E}">
        <p14:creationId xmlns:p14="http://schemas.microsoft.com/office/powerpoint/2010/main" val="5121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E3B9286-905F-4156-B8E6-B19EB58CD679}" type="slidenum">
              <a:rPr lang="fr-FR" altLang="fr-FR" sz="1200">
                <a:solidFill>
                  <a:srgbClr val="FFFFFF"/>
                </a:solidFill>
                <a:latin typeface="Helvetica" panose="020B0604020202020204" pitchFamily="34" charset="0"/>
              </a:rPr>
              <a:pPr/>
              <a:t>10</a:t>
            </a:fld>
            <a:endParaRPr lang="fr-FR" altLang="fr-FR" sz="1200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dirty="0"/>
              <a:t>Les propositions</a:t>
            </a:r>
            <a:endParaRPr lang="fr-FR" sz="4000" dirty="0">
              <a:ea typeface="+mj-ea"/>
              <a:cs typeface="+mj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99457" y="1714988"/>
            <a:ext cx="147463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solidFill>
                  <a:srgbClr val="1A212B"/>
                </a:solidFill>
              </a:rPr>
              <a:t/>
            </a:r>
            <a:br>
              <a:rPr lang="fr-FR" altLang="fr-FR" sz="1200" dirty="0">
                <a:solidFill>
                  <a:srgbClr val="1A212B"/>
                </a:solidFill>
              </a:rPr>
            </a:br>
            <a:endParaRPr lang="fr-FR" altLang="fr-FR" sz="1200" dirty="0">
              <a:solidFill>
                <a:srgbClr val="1A212B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39330" y="1802971"/>
            <a:ext cx="73946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1A212B"/>
                </a:solidFill>
              </a:rPr>
              <a:t>	</a:t>
            </a:r>
            <a:r>
              <a:rPr lang="fr-FR" sz="1600" b="1" u="sng" dirty="0" smtClean="0">
                <a:solidFill>
                  <a:srgbClr val="1A212B"/>
                </a:solidFill>
              </a:rPr>
              <a:t>Indicateurs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 b="1" u="sng" dirty="0" smtClean="0">
              <a:solidFill>
                <a:srgbClr val="1A212B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1A212B"/>
                </a:solidFill>
              </a:rPr>
              <a:t>Suivi de la pratique des activités via un QR </a:t>
            </a:r>
            <a:r>
              <a:rPr lang="fr-FR" sz="1600" dirty="0" smtClean="0">
                <a:solidFill>
                  <a:srgbClr val="1A212B"/>
                </a:solidFill>
              </a:rPr>
              <a:t>code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1A212B"/>
                </a:solidFill>
              </a:rPr>
              <a:t>L’affiche sera diffusée dans les centres après validation par les instances</a:t>
            </a:r>
            <a:endParaRPr lang="fr-FR" sz="1600" dirty="0" smtClean="0">
              <a:solidFill>
                <a:srgbClr val="1A212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 dirty="0" smtClean="0">
              <a:solidFill>
                <a:srgbClr val="1A212B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1A212B"/>
                </a:solidFill>
              </a:rPr>
              <a:t>Etablissement de seuils mini pour les engagements en colonnes de renfort ou plus largement pour les missions incendie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 dirty="0" smtClean="0">
              <a:solidFill>
                <a:srgbClr val="1A212B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1A212B"/>
                </a:solidFill>
              </a:rPr>
              <a:t>Visite médicale </a:t>
            </a:r>
            <a:r>
              <a:rPr lang="fr-FR" sz="1600" dirty="0" smtClean="0">
                <a:solidFill>
                  <a:srgbClr val="1A212B"/>
                </a:solidFill>
              </a:rPr>
              <a:t>anticipée si un seuil mini n’est pas atteint après alerte par les EAP et/ou le chef d’unité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53117" y="4301253"/>
            <a:ext cx="461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057589"/>
              </p:ext>
            </p:extLst>
          </p:nvPr>
        </p:nvGraphicFramePr>
        <p:xfrm>
          <a:off x="8364905" y="1362808"/>
          <a:ext cx="2828412" cy="4001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Acrobat Document" r:id="rId4" imgW="4533723" imgH="6415677" progId="AcroExch.Document.DC">
                  <p:embed/>
                </p:oleObj>
              </mc:Choice>
              <mc:Fallback>
                <p:oleObj name="Acrobat Document" r:id="rId4" imgW="4533723" imgH="641567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64905" y="1362808"/>
                        <a:ext cx="2828412" cy="4001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06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69AE806-2A1A-4034-8482-086FE9EB0ACF}" type="slidenum">
              <a:rPr lang="fr-FR" altLang="fr-FR" sz="1200">
                <a:solidFill>
                  <a:srgbClr val="FFFFFF"/>
                </a:solidFill>
                <a:latin typeface="Helvetica" panose="020B0604020202020204" pitchFamily="34" charset="0"/>
              </a:rPr>
              <a:pPr/>
              <a:t>2</a:t>
            </a:fld>
            <a:endParaRPr lang="fr-FR" altLang="fr-FR" sz="1200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65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dirty="0">
                <a:ea typeface="+mj-ea"/>
                <a:cs typeface="+mj-cs"/>
              </a:rPr>
              <a:t>Plan</a:t>
            </a:r>
          </a:p>
        </p:txBody>
      </p:sp>
      <p:sp>
        <p:nvSpPr>
          <p:cNvPr id="65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11337" y="2105025"/>
            <a:ext cx="8569325" cy="4752975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fr-FR" sz="100" dirty="0">
              <a:solidFill>
                <a:schemeClr val="tx1"/>
              </a:solidFill>
              <a:ea typeface="+mn-ea"/>
              <a:cs typeface="+mn-cs"/>
            </a:endParaRPr>
          </a:p>
          <a:p>
            <a:pPr eaLnBrk="1" hangingPunct="1">
              <a:lnSpc>
                <a:spcPct val="75000"/>
              </a:lnSpc>
              <a:buClr>
                <a:schemeClr val="accent1"/>
              </a:buClr>
              <a:defRPr/>
            </a:pPr>
            <a:r>
              <a:rPr lang="fr-FR" sz="3200" dirty="0" smtClean="0">
                <a:solidFill>
                  <a:schemeClr val="tx1"/>
                </a:solidFill>
                <a:ea typeface="+mn-ea"/>
                <a:cs typeface="+mn-cs"/>
              </a:rPr>
              <a:t>Historique du groupe</a:t>
            </a:r>
          </a:p>
          <a:p>
            <a:pPr eaLnBrk="1" hangingPunct="1">
              <a:lnSpc>
                <a:spcPct val="75000"/>
              </a:lnSpc>
              <a:buClr>
                <a:schemeClr val="accent1"/>
              </a:buClr>
              <a:defRPr/>
            </a:pPr>
            <a:r>
              <a:rPr lang="fr-FR" sz="3200" dirty="0" smtClean="0">
                <a:solidFill>
                  <a:schemeClr val="tx1"/>
                </a:solidFill>
                <a:ea typeface="+mn-ea"/>
                <a:cs typeface="+mn-cs"/>
              </a:rPr>
              <a:t>Réactivation du GT66</a:t>
            </a:r>
          </a:p>
          <a:p>
            <a:pPr eaLnBrk="1" hangingPunct="1">
              <a:lnSpc>
                <a:spcPct val="75000"/>
              </a:lnSpc>
              <a:buClr>
                <a:schemeClr val="accent1"/>
              </a:buClr>
              <a:buFont typeface="Wingdings" charset="0"/>
              <a:buChar char="l"/>
              <a:defRPr/>
            </a:pPr>
            <a:r>
              <a:rPr lang="fr-FR" sz="3200" dirty="0" smtClean="0">
                <a:solidFill>
                  <a:schemeClr val="tx1"/>
                </a:solidFill>
                <a:ea typeface="+mn-ea"/>
              </a:rPr>
              <a:t>Les propositions</a:t>
            </a:r>
            <a:endParaRPr lang="fr-FR" sz="3200" dirty="0">
              <a:solidFill>
                <a:schemeClr val="tx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590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47501" y="0"/>
            <a:ext cx="12192000" cy="1153368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dirty="0" smtClean="0"/>
              <a:t>Historique du GT 66:</a:t>
            </a:r>
            <a:br>
              <a:rPr lang="fr-FR" dirty="0" smtClean="0"/>
            </a:br>
            <a:r>
              <a:rPr lang="fr-FR" dirty="0" smtClean="0"/>
              <a:t>1) La Règlementation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1054-B7F7-4C49-A7CF-E7D14FD27C31}" type="slidenum">
              <a:rPr lang="fr-FR" altLang="fr-FR" smtClean="0">
                <a:solidFill>
                  <a:srgbClr val="FFFFFF"/>
                </a:solidFill>
              </a:rPr>
              <a:pPr/>
              <a:t>3</a:t>
            </a:fld>
            <a:endParaRPr lang="fr-FR" altLang="fr-FR" dirty="0">
              <a:solidFill>
                <a:srgbClr val="FFFFFF"/>
              </a:solidFill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/>
          </p:nvPr>
        </p:nvGraphicFramePr>
        <p:xfrm>
          <a:off x="1703388" y="1153368"/>
          <a:ext cx="8661400" cy="4868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Bulle ronde 8"/>
          <p:cNvSpPr/>
          <p:nvPr/>
        </p:nvSpPr>
        <p:spPr bwMode="auto">
          <a:xfrm>
            <a:off x="7320136" y="1124745"/>
            <a:ext cx="2952328" cy="1872209"/>
          </a:xfrm>
          <a:prstGeom prst="wedgeEllipseCallout">
            <a:avLst>
              <a:gd name="adj1" fmla="val -55135"/>
              <a:gd name="adj2" fmla="val 20539"/>
            </a:avLst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D0920"/>
              </a:buClr>
              <a:defRPr/>
            </a:pPr>
            <a:r>
              <a:rPr lang="fr-FR" sz="1600" dirty="0">
                <a:solidFill>
                  <a:srgbClr val="1A212B"/>
                </a:solidFill>
              </a:rPr>
              <a:t>l’employeur prend les mesures nécessaires pour assurer la sécurité des travailleurs </a:t>
            </a:r>
          </a:p>
        </p:txBody>
      </p:sp>
      <p:sp>
        <p:nvSpPr>
          <p:cNvPr id="11" name="Bulle ronde 10"/>
          <p:cNvSpPr/>
          <p:nvPr/>
        </p:nvSpPr>
        <p:spPr bwMode="auto">
          <a:xfrm>
            <a:off x="1703389" y="1700808"/>
            <a:ext cx="2008881" cy="1656184"/>
          </a:xfrm>
          <a:prstGeom prst="wedgeEllipseCallout">
            <a:avLst>
              <a:gd name="adj1" fmla="val 52285"/>
              <a:gd name="adj2" fmla="val 51266"/>
            </a:avLst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820738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1A212B"/>
                </a:solidFill>
              </a:rPr>
              <a:t>surveillance physique par le médecin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Bulle ronde 11"/>
          <p:cNvSpPr/>
          <p:nvPr/>
        </p:nvSpPr>
        <p:spPr bwMode="auto">
          <a:xfrm>
            <a:off x="8544272" y="3933056"/>
            <a:ext cx="2088232" cy="1872208"/>
          </a:xfrm>
          <a:prstGeom prst="wedgeEllipseCallout">
            <a:avLst>
              <a:gd name="adj1" fmla="val -59797"/>
              <a:gd name="adj2" fmla="val 41174"/>
            </a:avLst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820738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1A212B"/>
                </a:solidFill>
              </a:rPr>
              <a:t>ICP détaillés</a:t>
            </a:r>
          </a:p>
          <a:p>
            <a:pPr algn="ctr" defTabSz="820738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00"/>
                </a:solidFill>
              </a:rPr>
              <a:t>Circulaire </a:t>
            </a:r>
          </a:p>
          <a:p>
            <a:pPr algn="ctr" defTabSz="820738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CD0920"/>
                </a:solidFill>
              </a:rPr>
              <a:t>Non </a:t>
            </a:r>
          </a:p>
          <a:p>
            <a:pPr algn="ctr" defTabSz="820738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CD0920"/>
                </a:solidFill>
              </a:rPr>
              <a:t>impérative</a:t>
            </a:r>
          </a:p>
        </p:txBody>
      </p:sp>
    </p:spTree>
    <p:extLst>
      <p:ext uri="{BB962C8B-B14F-4D97-AF65-F5344CB8AC3E}">
        <p14:creationId xmlns:p14="http://schemas.microsoft.com/office/powerpoint/2010/main" val="196224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75656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dirty="0"/>
              <a:t>Historique du GT 66</a:t>
            </a:r>
            <a:r>
              <a:rPr lang="fr-FR" dirty="0" smtClean="0"/>
              <a:t>: 2019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2) L’existant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1054-B7F7-4C49-A7CF-E7D14FD27C31}" type="slidenum">
              <a:rPr lang="fr-FR" altLang="fr-FR" smtClean="0">
                <a:solidFill>
                  <a:srgbClr val="FFFFFF"/>
                </a:solidFill>
              </a:rPr>
              <a:pPr/>
              <a:t>4</a:t>
            </a:fld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9184" y="1479319"/>
            <a:ext cx="1174011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CD0920"/>
              </a:buClr>
              <a:buSzPct val="70000"/>
              <a:defRPr/>
            </a:pPr>
            <a:endParaRPr lang="fr-FR" altLang="fr-FR" sz="1600" dirty="0" smtClean="0"/>
          </a:p>
          <a:p>
            <a:pPr>
              <a:spcBef>
                <a:spcPct val="0"/>
              </a:spcBef>
              <a:buClr>
                <a:srgbClr val="CD0920"/>
              </a:buClr>
              <a:buSzPct val="70000"/>
              <a:buFont typeface="Wingdings" panose="05000000000000000000" pitchFamily="2" charset="2"/>
              <a:buChar char=""/>
              <a:defRPr/>
            </a:pPr>
            <a:r>
              <a:rPr lang="fr-FR" altLang="fr-FR" sz="2000" dirty="0" smtClean="0"/>
              <a:t> Le règlement intérieur </a:t>
            </a:r>
            <a:r>
              <a:rPr lang="fr-FR" altLang="fr-FR" sz="2000" dirty="0"/>
              <a:t>art </a:t>
            </a:r>
            <a:r>
              <a:rPr lang="fr-FR" altLang="fr-FR" sz="2000" dirty="0">
                <a:hlinkClick r:id="rId2" action="ppaction://hlinkfile"/>
              </a:rPr>
              <a:t>311-005</a:t>
            </a:r>
            <a:r>
              <a:rPr lang="fr-FR" altLang="fr-FR" sz="2000" dirty="0"/>
              <a:t> et </a:t>
            </a:r>
            <a:r>
              <a:rPr lang="fr-FR" altLang="fr-FR" sz="2000" dirty="0" smtClean="0">
                <a:hlinkClick r:id="rId3" action="ppaction://hlinkfile"/>
              </a:rPr>
              <a:t>311-007</a:t>
            </a:r>
            <a:endParaRPr lang="fr-FR" altLang="fr-FR" sz="2000" dirty="0" smtClean="0"/>
          </a:p>
          <a:p>
            <a:pPr>
              <a:spcBef>
                <a:spcPct val="0"/>
              </a:spcBef>
              <a:buClr>
                <a:srgbClr val="CD0920"/>
              </a:buClr>
              <a:buSzPct val="70000"/>
              <a:buFont typeface="Wingdings" panose="05000000000000000000" pitchFamily="2" charset="2"/>
              <a:buChar char=""/>
              <a:defRPr/>
            </a:pPr>
            <a:r>
              <a:rPr lang="fr-FR" altLang="fr-FR" sz="2000" dirty="0" smtClean="0"/>
              <a:t> Accidentologie sportive pesant régulièrement sur la disponibilité </a:t>
            </a:r>
            <a:r>
              <a:rPr lang="fr-FR" altLang="fr-FR" sz="2000" dirty="0" smtClean="0"/>
              <a:t>opérationnelle</a:t>
            </a:r>
          </a:p>
          <a:p>
            <a:pPr>
              <a:spcBef>
                <a:spcPct val="0"/>
              </a:spcBef>
              <a:buClr>
                <a:srgbClr val="CD0920"/>
              </a:buClr>
              <a:buSzPct val="70000"/>
              <a:defRPr/>
            </a:pPr>
            <a:r>
              <a:rPr lang="fr-FR" altLang="fr-FR" sz="2000" dirty="0"/>
              <a:t>	</a:t>
            </a:r>
            <a:r>
              <a:rPr lang="fr-FR" altLang="fr-FR" sz="1400" dirty="0" smtClean="0"/>
              <a:t>- SPP: 38 accidents de sport (29 en 2022) qui ont généré 1321 jours d’arrêt (-3% par rapport à 2022), soit 3,6 ETP </a:t>
            </a:r>
          </a:p>
          <a:p>
            <a:pPr>
              <a:spcBef>
                <a:spcPct val="0"/>
              </a:spcBef>
              <a:buClr>
                <a:srgbClr val="CD0920"/>
              </a:buClr>
              <a:buSzPct val="70000"/>
              <a:defRPr/>
            </a:pPr>
            <a:r>
              <a:rPr lang="fr-FR" altLang="fr-FR" sz="1400" dirty="0"/>
              <a:t>	</a:t>
            </a:r>
            <a:r>
              <a:rPr lang="fr-FR" altLang="fr-FR" sz="1400" dirty="0" smtClean="0"/>
              <a:t>- SPV</a:t>
            </a:r>
            <a:r>
              <a:rPr lang="fr-FR" altLang="fr-FR" sz="1400" dirty="0"/>
              <a:t>: </a:t>
            </a:r>
            <a:r>
              <a:rPr lang="fr-FR" altLang="fr-FR" sz="1400" dirty="0" smtClean="0"/>
              <a:t>15 </a:t>
            </a:r>
            <a:r>
              <a:rPr lang="fr-FR" altLang="fr-FR" sz="1400" dirty="0"/>
              <a:t>accidents de sport </a:t>
            </a:r>
            <a:r>
              <a:rPr lang="fr-FR" altLang="fr-FR" sz="1400" dirty="0" smtClean="0"/>
              <a:t>(1 en 2022) qui </a:t>
            </a:r>
            <a:r>
              <a:rPr lang="fr-FR" altLang="fr-FR" sz="1400" dirty="0"/>
              <a:t>ont généré </a:t>
            </a:r>
            <a:r>
              <a:rPr lang="fr-FR" altLang="fr-FR" sz="1400" dirty="0" smtClean="0"/>
              <a:t>274 </a:t>
            </a:r>
            <a:r>
              <a:rPr lang="fr-FR" altLang="fr-FR" sz="1400" dirty="0"/>
              <a:t>jours </a:t>
            </a:r>
            <a:r>
              <a:rPr lang="fr-FR" altLang="fr-FR" sz="1400" dirty="0" smtClean="0"/>
              <a:t>d’arrêt (-1% par rapport à 2022)</a:t>
            </a:r>
          </a:p>
          <a:p>
            <a:pPr>
              <a:spcBef>
                <a:spcPct val="0"/>
              </a:spcBef>
              <a:buClr>
                <a:srgbClr val="CD0920"/>
              </a:buClr>
              <a:buSzPct val="70000"/>
              <a:defRPr/>
            </a:pPr>
            <a:r>
              <a:rPr lang="fr-FR" altLang="fr-FR" sz="1400" dirty="0" smtClean="0"/>
              <a:t>Hausse du nombre d’accident (+77% par rapport à 2022) et stabilisation du nombre de jours d’arrêt</a:t>
            </a:r>
          </a:p>
          <a:p>
            <a:pPr>
              <a:spcBef>
                <a:spcPct val="0"/>
              </a:spcBef>
              <a:buClr>
                <a:srgbClr val="CD0920"/>
              </a:buClr>
              <a:buSzPct val="70000"/>
              <a:defRPr/>
            </a:pPr>
            <a:r>
              <a:rPr lang="fr-FR" altLang="fr-FR" sz="1400" dirty="0" smtClean="0"/>
              <a:t>Le coût estimé des accidents de sport pour le SDIS est d’environ 496 000€</a:t>
            </a:r>
            <a:endParaRPr lang="fr-FR" altLang="fr-FR" sz="1400" dirty="0" smtClean="0"/>
          </a:p>
          <a:p>
            <a:pPr>
              <a:spcBef>
                <a:spcPct val="0"/>
              </a:spcBef>
              <a:buClr>
                <a:srgbClr val="CD0920"/>
              </a:buClr>
              <a:buSzPct val="70000"/>
              <a:buFont typeface="Wingdings" panose="05000000000000000000" pitchFamily="2" charset="2"/>
              <a:buChar char=""/>
              <a:defRPr/>
            </a:pPr>
            <a:r>
              <a:rPr lang="fr-FR" altLang="fr-FR" sz="2000" dirty="0" smtClean="0"/>
              <a:t> </a:t>
            </a:r>
            <a:r>
              <a:rPr lang="fr-FR" altLang="fr-FR" sz="2000" dirty="0" smtClean="0"/>
              <a:t>Le plan Cap Santé</a:t>
            </a:r>
          </a:p>
          <a:p>
            <a:pPr>
              <a:spcBef>
                <a:spcPct val="0"/>
              </a:spcBef>
              <a:buClr>
                <a:srgbClr val="CD0920"/>
              </a:buClr>
              <a:buSzPct val="70000"/>
              <a:buFont typeface="Wingdings" panose="05000000000000000000" pitchFamily="2" charset="2"/>
              <a:buChar char=""/>
              <a:defRPr/>
            </a:pPr>
            <a:r>
              <a:rPr lang="fr-FR" altLang="fr-FR" sz="2000" dirty="0"/>
              <a:t> N</a:t>
            </a:r>
            <a:r>
              <a:rPr lang="fr-FR" altLang="fr-FR" sz="2000" dirty="0" smtClean="0"/>
              <a:t>otes de service 21-18 (Santé et condition physique) et 23-13 (VMA)</a:t>
            </a:r>
          </a:p>
          <a:p>
            <a:pPr>
              <a:spcBef>
                <a:spcPct val="0"/>
              </a:spcBef>
              <a:buClr>
                <a:srgbClr val="CD0920"/>
              </a:buClr>
              <a:buSzPct val="70000"/>
              <a:buFont typeface="Wingdings" panose="05000000000000000000" pitchFamily="2" charset="2"/>
              <a:buChar char=""/>
              <a:defRPr/>
            </a:pPr>
            <a:r>
              <a:rPr lang="fr-FR" altLang="fr-FR" sz="2000" dirty="0" smtClean="0"/>
              <a:t> Des EAP formés mais peu sollicités</a:t>
            </a:r>
          </a:p>
          <a:p>
            <a:pPr>
              <a:spcBef>
                <a:spcPct val="0"/>
              </a:spcBef>
              <a:buClr>
                <a:srgbClr val="CD0920"/>
              </a:buClr>
              <a:buSzPct val="70000"/>
              <a:buFont typeface="Wingdings" panose="05000000000000000000" pitchFamily="2" charset="2"/>
              <a:buChar char=""/>
              <a:defRPr/>
            </a:pPr>
            <a:r>
              <a:rPr lang="fr-FR" altLang="fr-FR" sz="2000" dirty="0" smtClean="0"/>
              <a:t> Pas de suivi des pratiques</a:t>
            </a:r>
          </a:p>
          <a:p>
            <a:pPr>
              <a:spcBef>
                <a:spcPct val="0"/>
              </a:spcBef>
              <a:buClr>
                <a:srgbClr val="CD0920"/>
              </a:buClr>
              <a:buSzPct val="70000"/>
              <a:buFont typeface="Wingdings" panose="05000000000000000000" pitchFamily="2" charset="2"/>
              <a:buChar char=""/>
              <a:defRPr/>
            </a:pPr>
            <a:r>
              <a:rPr lang="fr-FR" altLang="fr-FR" sz="2000" dirty="0" smtClean="0"/>
              <a:t> Des </a:t>
            </a:r>
            <a:r>
              <a:rPr lang="fr-FR" altLang="fr-FR" sz="2000" dirty="0"/>
              <a:t>installations de </a:t>
            </a:r>
            <a:r>
              <a:rPr lang="fr-FR" altLang="fr-FR" sz="2000" dirty="0" smtClean="0"/>
              <a:t>qualités</a:t>
            </a:r>
          </a:p>
          <a:p>
            <a:pPr>
              <a:spcBef>
                <a:spcPct val="0"/>
              </a:spcBef>
              <a:buClr>
                <a:srgbClr val="CD0920"/>
              </a:buClr>
              <a:buSzPct val="70000"/>
              <a:buFont typeface="Wingdings" panose="05000000000000000000" pitchFamily="2" charset="2"/>
              <a:buChar char=""/>
              <a:defRPr/>
            </a:pPr>
            <a:r>
              <a:rPr lang="fr-FR" altLang="fr-FR" sz="2000" dirty="0" smtClean="0"/>
              <a:t> Des risques liés à la sédentarité pour les SP et ATS</a:t>
            </a:r>
          </a:p>
          <a:p>
            <a:pPr>
              <a:spcBef>
                <a:spcPct val="0"/>
              </a:spcBef>
              <a:buClr>
                <a:srgbClr val="CD0920"/>
              </a:buClr>
              <a:buSzPct val="70000"/>
              <a:defRPr/>
            </a:pPr>
            <a:endParaRPr lang="fr-FR" altLang="fr-FR" sz="2000" dirty="0"/>
          </a:p>
        </p:txBody>
      </p:sp>
    </p:spTree>
    <p:extLst>
      <p:ext uri="{BB962C8B-B14F-4D97-AF65-F5344CB8AC3E}">
        <p14:creationId xmlns:p14="http://schemas.microsoft.com/office/powerpoint/2010/main" val="390923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1282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dirty="0"/>
              <a:t>Historique du GT 66</a:t>
            </a:r>
            <a:r>
              <a:rPr lang="fr-FR" dirty="0" smtClean="0"/>
              <a:t>: 2019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3</a:t>
            </a:r>
            <a:r>
              <a:rPr lang="fr-FR" dirty="0" smtClean="0"/>
              <a:t>) Les améliorations suite aux décisions de 2021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1054-B7F7-4C49-A7CF-E7D14FD27C31}" type="slidenum">
              <a:rPr lang="fr-FR" altLang="fr-FR" smtClean="0">
                <a:solidFill>
                  <a:srgbClr val="FFFFFF"/>
                </a:solidFill>
              </a:rPr>
              <a:pPr/>
              <a:t>5</a:t>
            </a:fld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47212" y="1393412"/>
            <a:ext cx="76309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1A212B"/>
                </a:solidFill>
              </a:rPr>
              <a:t>Taux de réalisation ICP </a:t>
            </a:r>
            <a:r>
              <a:rPr lang="fr-FR" sz="1600" dirty="0" smtClean="0">
                <a:solidFill>
                  <a:srgbClr val="1A212B"/>
                </a:solidFill>
              </a:rPr>
              <a:t>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600" dirty="0" smtClean="0">
                <a:solidFill>
                  <a:srgbClr val="1A212B"/>
                </a:solidFill>
              </a:rPr>
              <a:t>SPP : 76% en 2021 -&gt; 88% en 2023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600" dirty="0" smtClean="0">
                <a:solidFill>
                  <a:srgbClr val="1A212B"/>
                </a:solidFill>
              </a:rPr>
              <a:t>SPV : 54% en 2021 -&gt;84% en 2023</a:t>
            </a:r>
            <a:endParaRPr lang="fr-FR" sz="1600" dirty="0" smtClean="0">
              <a:solidFill>
                <a:srgbClr val="1A212B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1A212B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1A212B"/>
                </a:solidFill>
              </a:rPr>
              <a:t>Utilisation de l’application EvalDM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1A212B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1A212B"/>
                </a:solidFill>
              </a:rPr>
              <a:t>Exploitation des </a:t>
            </a:r>
            <a:r>
              <a:rPr lang="fr-FR" sz="1600" dirty="0">
                <a:solidFill>
                  <a:srgbClr val="1A212B"/>
                </a:solidFill>
              </a:rPr>
              <a:t>indicateurs de </a:t>
            </a:r>
            <a:r>
              <a:rPr lang="fr-FR" sz="1600" dirty="0" smtClean="0">
                <a:solidFill>
                  <a:srgbClr val="1A212B"/>
                </a:solidFill>
              </a:rPr>
              <a:t>condition physique lors de la VMA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 dirty="0" smtClean="0">
              <a:solidFill>
                <a:srgbClr val="00B05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/>
              <a:t>Dotation de matériels de </a:t>
            </a:r>
            <a:r>
              <a:rPr lang="fr-FR" sz="1600" dirty="0" smtClean="0"/>
              <a:t>proprioception (2021)</a:t>
            </a:r>
            <a:endParaRPr lang="fr-FR" sz="16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 dirty="0" smtClean="0"/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/>
              <a:t>Réalisation des contrôles matériels (contrôles obligatoires + formation CNFPT)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fr-FR" sz="1600" dirty="0" smtClean="0"/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/>
              <a:t>Evaluation diagnostique des agents </a:t>
            </a:r>
            <a:r>
              <a:rPr lang="fr-FR" sz="1600" dirty="0" smtClean="0"/>
              <a:t>post-blessure </a:t>
            </a:r>
            <a:r>
              <a:rPr lang="fr-FR" sz="1600" dirty="0" smtClean="0"/>
              <a:t>pour éviter les récidives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 dirty="0" smtClean="0"/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/>
              <a:t>Suivi mensuel des </a:t>
            </a:r>
            <a:r>
              <a:rPr lang="fr-FR" sz="1600" dirty="0" smtClean="0"/>
              <a:t>indicateurs d’accidentologie sportive (IAS) </a:t>
            </a:r>
            <a:r>
              <a:rPr lang="fr-FR" sz="1600" dirty="0" smtClean="0"/>
              <a:t>et autonomie des chefs d’unités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 dirty="0" smtClean="0"/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fr-FR" sz="1600" dirty="0" smtClean="0">
              <a:solidFill>
                <a:srgbClr val="FF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FF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1A212B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1A212B"/>
              </a:solidFill>
            </a:endParaRP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1A2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E3B9286-905F-4156-B8E6-B19EB58CD679}" type="slidenum">
              <a:rPr lang="fr-FR" altLang="fr-FR" sz="1200">
                <a:solidFill>
                  <a:srgbClr val="FFFFFF"/>
                </a:solidFill>
                <a:latin typeface="Helvetica" panose="020B0604020202020204" pitchFamily="34" charset="0"/>
              </a:rPr>
              <a:pPr/>
              <a:t>6</a:t>
            </a:fld>
            <a:endParaRPr lang="fr-FR" altLang="fr-FR" sz="1200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168399"/>
          </a:xfrm>
        </p:spPr>
        <p:txBody>
          <a:bodyPr/>
          <a:lstStyle/>
          <a:p>
            <a:pPr marL="571500" indent="-571500" eaLnBrk="1" hangingPunct="1">
              <a:buFont typeface="Wingdings" panose="05000000000000000000" pitchFamily="2" charset="2"/>
              <a:buChar char="§"/>
              <a:defRPr/>
            </a:pPr>
            <a:r>
              <a:rPr lang="fr-FR" sz="4000" dirty="0" smtClean="0"/>
              <a:t>Réactivation du GT </a:t>
            </a:r>
            <a:r>
              <a:rPr lang="fr-FR" sz="4000" dirty="0"/>
              <a:t>66</a:t>
            </a:r>
            <a:r>
              <a:rPr lang="fr-FR" sz="4000" dirty="0" smtClean="0"/>
              <a:t>: 2024</a:t>
            </a:r>
            <a:r>
              <a:rPr lang="fr-FR" sz="4000" dirty="0"/>
              <a:t/>
            </a:r>
            <a:br>
              <a:rPr lang="fr-FR" sz="4000" dirty="0"/>
            </a:br>
            <a:r>
              <a:rPr lang="fr-FR" sz="4000" dirty="0" smtClean="0">
                <a:ea typeface="+mj-ea"/>
                <a:cs typeface="+mj-cs"/>
              </a:rPr>
              <a:t>Axes </a:t>
            </a:r>
            <a:r>
              <a:rPr lang="fr-FR" sz="4000" dirty="0">
                <a:ea typeface="+mj-ea"/>
                <a:cs typeface="+mj-cs"/>
              </a:rPr>
              <a:t>de travail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99457" y="1714988"/>
            <a:ext cx="147463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solidFill>
                  <a:srgbClr val="1A212B"/>
                </a:solidFill>
              </a:rPr>
              <a:t/>
            </a:r>
            <a:br>
              <a:rPr lang="fr-FR" altLang="fr-FR" sz="1200" dirty="0">
                <a:solidFill>
                  <a:srgbClr val="1A212B"/>
                </a:solidFill>
              </a:rPr>
            </a:br>
            <a:endParaRPr lang="fr-FR" altLang="fr-FR" sz="1200" dirty="0">
              <a:solidFill>
                <a:srgbClr val="1A212B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183695" y="2221008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1A212B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183695" y="2449608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1A212B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183695" y="495468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1A212B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859146127"/>
              </p:ext>
            </p:extLst>
          </p:nvPr>
        </p:nvGraphicFramePr>
        <p:xfrm>
          <a:off x="2198077" y="1388208"/>
          <a:ext cx="7426315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7889" y="4221089"/>
            <a:ext cx="1677779" cy="117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E3B9286-905F-4156-B8E6-B19EB58CD679}" type="slidenum">
              <a:rPr lang="fr-FR" altLang="fr-FR" sz="1200">
                <a:solidFill>
                  <a:srgbClr val="FFFFFF"/>
                </a:solidFill>
                <a:latin typeface="Helvetica" panose="020B0604020202020204" pitchFamily="34" charset="0"/>
              </a:rPr>
              <a:pPr/>
              <a:t>7</a:t>
            </a:fld>
            <a:endParaRPr lang="fr-FR" altLang="fr-FR" sz="120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dirty="0">
                <a:ea typeface="+mj-ea"/>
                <a:cs typeface="+mj-cs"/>
              </a:rPr>
              <a:t/>
            </a:r>
            <a:br>
              <a:rPr lang="fr-FR" sz="4000" dirty="0">
                <a:ea typeface="+mj-ea"/>
                <a:cs typeface="+mj-cs"/>
              </a:rPr>
            </a:br>
            <a:r>
              <a:rPr lang="fr-FR" sz="4000" dirty="0" smtClean="0">
                <a:ea typeface="+mj-ea"/>
                <a:cs typeface="+mj-cs"/>
              </a:rPr>
              <a:t>Les propositions</a:t>
            </a:r>
            <a:endParaRPr lang="fr-FR" sz="4000" dirty="0">
              <a:ea typeface="+mj-ea"/>
              <a:cs typeface="+mj-cs"/>
            </a:endParaRP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553" y="1449612"/>
            <a:ext cx="6268935" cy="3707581"/>
          </a:xfrm>
        </p:spPr>
        <p:txBody>
          <a:bodyPr/>
          <a:lstStyle/>
          <a:p>
            <a:pPr marL="360363" lvl="1" indent="0" eaLnBrk="1" hangingPunct="1">
              <a:buClr>
                <a:schemeClr val="accent1"/>
              </a:buClr>
              <a:buNone/>
              <a:defRPr/>
            </a:pPr>
            <a:endParaRPr lang="fr-FR" dirty="0">
              <a:solidFill>
                <a:srgbClr val="1A212B"/>
              </a:solidFill>
              <a:ea typeface="+mn-ea"/>
            </a:endParaRPr>
          </a:p>
          <a:p>
            <a:pPr lvl="1" eaLnBrk="1" hangingPunct="1">
              <a:buClr>
                <a:schemeClr val="accent1"/>
              </a:buClr>
              <a:buFont typeface="Wingdings" charset="0"/>
              <a:buChar char="l"/>
              <a:defRPr/>
            </a:pPr>
            <a:endParaRPr lang="fr-FR" dirty="0" smtClean="0">
              <a:solidFill>
                <a:srgbClr val="1A212B"/>
              </a:solidFill>
              <a:ea typeface="+mn-ea"/>
            </a:endParaRPr>
          </a:p>
          <a:p>
            <a:pPr lvl="1" eaLnBrk="1" hangingPunct="1">
              <a:buClr>
                <a:schemeClr val="accent1"/>
              </a:buClr>
              <a:buFont typeface="Wingdings" charset="0"/>
              <a:buChar char="l"/>
              <a:defRPr/>
            </a:pPr>
            <a:endParaRPr lang="fr-FR" dirty="0">
              <a:solidFill>
                <a:srgbClr val="1A212B"/>
              </a:solidFill>
              <a:ea typeface="+mn-ea"/>
            </a:endParaRPr>
          </a:p>
          <a:p>
            <a:pPr lvl="1" eaLnBrk="1" hangingPunct="1">
              <a:buClr>
                <a:schemeClr val="accent1"/>
              </a:buClr>
              <a:buFont typeface="Wingdings" charset="0"/>
              <a:buChar char="l"/>
              <a:defRPr/>
            </a:pPr>
            <a:endParaRPr lang="fr-FR" dirty="0" smtClean="0">
              <a:solidFill>
                <a:srgbClr val="1A212B"/>
              </a:solidFill>
              <a:ea typeface="+mn-ea"/>
            </a:endParaRPr>
          </a:p>
          <a:p>
            <a:pPr lvl="1" eaLnBrk="1" hangingPunct="1">
              <a:buClr>
                <a:schemeClr val="accent1"/>
              </a:buClr>
              <a:buFont typeface="Wingdings" charset="0"/>
              <a:buChar char="l"/>
              <a:defRPr/>
            </a:pPr>
            <a:endParaRPr lang="fr-FR" dirty="0">
              <a:solidFill>
                <a:srgbClr val="1A212B"/>
              </a:solidFill>
              <a:ea typeface="+mn-ea"/>
            </a:endParaRPr>
          </a:p>
          <a:p>
            <a:pPr lvl="1" eaLnBrk="1" hangingPunct="1">
              <a:buClr>
                <a:schemeClr val="accent1"/>
              </a:buClr>
              <a:buFont typeface="Wingdings" charset="0"/>
              <a:buChar char="l"/>
              <a:defRPr/>
            </a:pPr>
            <a:endParaRPr lang="fr-FR" dirty="0" smtClean="0">
              <a:solidFill>
                <a:srgbClr val="1A212B"/>
              </a:solidFill>
              <a:ea typeface="+mn-ea"/>
            </a:endParaRPr>
          </a:p>
          <a:p>
            <a:pPr marL="0" indent="0">
              <a:buNone/>
            </a:pPr>
            <a:endParaRPr lang="fr-FR" sz="2000" i="1" dirty="0"/>
          </a:p>
          <a:p>
            <a:pPr marL="360363" lvl="1" indent="0" eaLnBrk="1" hangingPunct="1">
              <a:buClr>
                <a:schemeClr val="accent1"/>
              </a:buClr>
              <a:buNone/>
              <a:defRPr/>
            </a:pPr>
            <a:endParaRPr lang="fr-FR" dirty="0" smtClean="0">
              <a:solidFill>
                <a:srgbClr val="1A212B"/>
              </a:solidFill>
              <a:ea typeface="+mn-ea"/>
            </a:endParaRPr>
          </a:p>
          <a:p>
            <a:pPr lvl="1" eaLnBrk="1" hangingPunct="1">
              <a:buClr>
                <a:schemeClr val="accent1"/>
              </a:buClr>
              <a:buFont typeface="Wingdings" charset="0"/>
              <a:buChar char="l"/>
              <a:defRPr/>
            </a:pPr>
            <a:endParaRPr lang="fr-FR" dirty="0">
              <a:solidFill>
                <a:srgbClr val="1A212B"/>
              </a:solidFill>
              <a:ea typeface="+mn-ea"/>
            </a:endParaRPr>
          </a:p>
          <a:p>
            <a:pPr lvl="1" eaLnBrk="1" hangingPunct="1">
              <a:buClr>
                <a:schemeClr val="accent1"/>
              </a:buClr>
              <a:buFont typeface="Wingdings" charset="0"/>
              <a:buChar char="l"/>
              <a:defRPr/>
            </a:pPr>
            <a:endParaRPr lang="fr-FR" dirty="0" smtClean="0">
              <a:solidFill>
                <a:srgbClr val="1A212B"/>
              </a:solidFill>
              <a:ea typeface="+mn-ea"/>
            </a:endParaRPr>
          </a:p>
          <a:p>
            <a:pPr lvl="1" eaLnBrk="1" hangingPunct="1">
              <a:buClr>
                <a:schemeClr val="accent1"/>
              </a:buClr>
              <a:buFont typeface="Wingdings" charset="0"/>
              <a:buChar char="l"/>
              <a:defRPr/>
            </a:pPr>
            <a:endParaRPr lang="fr-FR" dirty="0">
              <a:solidFill>
                <a:srgbClr val="1A212B"/>
              </a:solidFill>
              <a:ea typeface="+mn-ea"/>
            </a:endParaRPr>
          </a:p>
          <a:p>
            <a:pPr lvl="1" eaLnBrk="1" hangingPunct="1">
              <a:buClr>
                <a:schemeClr val="accent1"/>
              </a:buClr>
              <a:buFont typeface="Wingdings" charset="0"/>
              <a:buChar char="l"/>
              <a:defRPr/>
            </a:pPr>
            <a:endParaRPr lang="fr-FR" dirty="0" smtClean="0">
              <a:solidFill>
                <a:srgbClr val="1A212B"/>
              </a:solidFill>
              <a:ea typeface="+mn-ea"/>
            </a:endParaRPr>
          </a:p>
          <a:p>
            <a:pPr eaLnBrk="1" hangingPunct="1">
              <a:buClr>
                <a:schemeClr val="accent1"/>
              </a:buClr>
              <a:buFont typeface="Wingdings" charset="0"/>
              <a:buChar char="l"/>
              <a:defRPr/>
            </a:pPr>
            <a:endParaRPr lang="fr-FR" dirty="0">
              <a:solidFill>
                <a:srgbClr val="1A212B"/>
              </a:solidFill>
              <a:ea typeface="+mn-ea"/>
            </a:endParaRPr>
          </a:p>
          <a:p>
            <a:pPr eaLnBrk="1" hangingPunct="1">
              <a:buClr>
                <a:schemeClr val="accent1"/>
              </a:buClr>
              <a:buFont typeface="Wingdings" charset="0"/>
              <a:buChar char="l"/>
              <a:defRPr/>
            </a:pPr>
            <a:endParaRPr lang="fr-FR" altLang="fr-FR" dirty="0" smtClean="0">
              <a:solidFill>
                <a:srgbClr val="1A212B"/>
              </a:solidFill>
              <a:ea typeface="+mn-ea"/>
            </a:endParaRPr>
          </a:p>
          <a:p>
            <a:pPr marL="0" indent="0" eaLnBrk="1" hangingPunct="1">
              <a:buClr>
                <a:schemeClr val="accent1"/>
              </a:buClr>
              <a:buNone/>
              <a:defRPr/>
            </a:pPr>
            <a:endParaRPr lang="fr-FR" dirty="0" smtClean="0">
              <a:ea typeface="+mn-ea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99457" y="1714988"/>
            <a:ext cx="147463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>
                <a:solidFill>
                  <a:srgbClr val="1A212B"/>
                </a:solidFill>
              </a:rPr>
              <a:t/>
            </a:r>
            <a:br>
              <a:rPr lang="fr-FR" altLang="fr-FR" sz="1200">
                <a:solidFill>
                  <a:srgbClr val="1A212B"/>
                </a:solidFill>
              </a:rPr>
            </a:br>
            <a:endParaRPr lang="fr-FR" altLang="fr-FR" sz="1200">
              <a:solidFill>
                <a:srgbClr val="1A212B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42452" y="1300431"/>
            <a:ext cx="88711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/>
              <a:t>Intégration au règlement intérieur après validation des instances fin 2024</a:t>
            </a:r>
            <a:endParaRPr lang="fr-FR" sz="16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 dirty="0" smtClean="0">
              <a:solidFill>
                <a:srgbClr val="1A212B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1A212B"/>
                </a:solidFill>
              </a:rPr>
              <a:t>L’activité physique est programmée sur les temps de service et la programmation est propre à chaque centre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1A212B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1A212B"/>
                </a:solidFill>
              </a:rPr>
              <a:t>Organisation des activités physiques avec 5 situations: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1A212B"/>
                </a:solidFill>
              </a:rPr>
              <a:t>	</a:t>
            </a:r>
            <a:r>
              <a:rPr lang="fr-FR" sz="1600" dirty="0" smtClean="0">
                <a:solidFill>
                  <a:srgbClr val="1A212B"/>
                </a:solidFill>
              </a:rPr>
              <a:t>* </a:t>
            </a:r>
            <a:r>
              <a:rPr lang="fr-FR" sz="1600" dirty="0"/>
              <a:t>L’activité physique </a:t>
            </a:r>
            <a:r>
              <a:rPr lang="fr-FR" sz="1600" dirty="0" smtClean="0">
                <a:solidFill>
                  <a:srgbClr val="1A212B"/>
                </a:solidFill>
              </a:rPr>
              <a:t>des SP en garde postée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1A212B"/>
                </a:solidFill>
              </a:rPr>
              <a:t>	</a:t>
            </a:r>
            <a:r>
              <a:rPr lang="fr-FR" sz="1600" dirty="0" smtClean="0">
                <a:solidFill>
                  <a:srgbClr val="1A212B"/>
                </a:solidFill>
              </a:rPr>
              <a:t>* </a:t>
            </a:r>
            <a:r>
              <a:rPr lang="fr-FR" sz="1600" dirty="0"/>
              <a:t>L’activité physique </a:t>
            </a:r>
            <a:r>
              <a:rPr lang="fr-FR" sz="1600" dirty="0" smtClean="0">
                <a:solidFill>
                  <a:srgbClr val="1A212B"/>
                </a:solidFill>
              </a:rPr>
              <a:t>des SPP en SHR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1A212B"/>
                </a:solidFill>
              </a:rPr>
              <a:t>	* </a:t>
            </a:r>
            <a:r>
              <a:rPr lang="fr-FR" sz="1600" dirty="0"/>
              <a:t>L’activité physique </a:t>
            </a:r>
            <a:r>
              <a:rPr lang="fr-FR" sz="1600" dirty="0" smtClean="0">
                <a:solidFill>
                  <a:srgbClr val="1A212B"/>
                </a:solidFill>
              </a:rPr>
              <a:t>des SPV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1A212B"/>
                </a:solidFill>
              </a:rPr>
              <a:t>	* </a:t>
            </a:r>
            <a:r>
              <a:rPr lang="fr-FR" sz="1600" dirty="0"/>
              <a:t>L’activité physique </a:t>
            </a:r>
            <a:r>
              <a:rPr lang="fr-FR" sz="1600" dirty="0" smtClean="0">
                <a:solidFill>
                  <a:srgbClr val="1A212B"/>
                </a:solidFill>
              </a:rPr>
              <a:t>des PATS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1A212B"/>
                </a:solidFill>
              </a:rPr>
              <a:t>	</a:t>
            </a:r>
            <a:r>
              <a:rPr lang="fr-FR" sz="1600" dirty="0" smtClean="0">
                <a:solidFill>
                  <a:srgbClr val="1A212B"/>
                </a:solidFill>
              </a:rPr>
              <a:t>* Tension opérationnelle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fr-FR" sz="1600" dirty="0" smtClean="0"/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/>
              <a:t>L’activité physique pratiquée en dehors des temps de service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fr-FR" sz="1600" dirty="0" smtClean="0">
              <a:solidFill>
                <a:srgbClr val="FF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FF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1A212B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1A212B"/>
              </a:solidFill>
            </a:endParaRP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1A212B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438" y="2537452"/>
            <a:ext cx="2577854" cy="189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2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E3B9286-905F-4156-B8E6-B19EB58CD679}" type="slidenum">
              <a:rPr lang="fr-FR" altLang="fr-FR" sz="1200">
                <a:solidFill>
                  <a:srgbClr val="FFFFFF"/>
                </a:solidFill>
                <a:latin typeface="Helvetica" panose="020B0604020202020204" pitchFamily="34" charset="0"/>
              </a:rPr>
              <a:pPr/>
              <a:t>8</a:t>
            </a:fld>
            <a:endParaRPr lang="fr-FR" altLang="fr-FR" sz="1200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dirty="0"/>
              <a:t>Les propositions</a:t>
            </a:r>
            <a:endParaRPr lang="fr-FR" sz="4000" dirty="0">
              <a:ea typeface="+mj-ea"/>
              <a:cs typeface="+mj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99457" y="1714988"/>
            <a:ext cx="147463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solidFill>
                  <a:srgbClr val="1A212B"/>
                </a:solidFill>
              </a:rPr>
              <a:t/>
            </a:r>
            <a:br>
              <a:rPr lang="fr-FR" altLang="fr-FR" sz="1200" dirty="0">
                <a:solidFill>
                  <a:srgbClr val="1A212B"/>
                </a:solidFill>
              </a:rPr>
            </a:br>
            <a:endParaRPr lang="fr-FR" altLang="fr-FR" sz="1200" dirty="0">
              <a:solidFill>
                <a:srgbClr val="1A212B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35076" y="1077481"/>
            <a:ext cx="95984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1A212B"/>
                </a:solidFill>
              </a:rPr>
              <a:t>	</a:t>
            </a:r>
            <a:r>
              <a:rPr lang="fr-FR" sz="1600" dirty="0"/>
              <a:t> </a:t>
            </a:r>
            <a:r>
              <a:rPr lang="fr-FR" sz="1600" b="1" u="sng" dirty="0"/>
              <a:t>L’activité physique </a:t>
            </a:r>
            <a:r>
              <a:rPr lang="fr-FR" sz="1600" b="1" u="sng" dirty="0" smtClean="0">
                <a:solidFill>
                  <a:srgbClr val="1A212B"/>
                </a:solidFill>
              </a:rPr>
              <a:t>des </a:t>
            </a:r>
            <a:r>
              <a:rPr lang="fr-FR" sz="1600" b="1" u="sng" dirty="0">
                <a:solidFill>
                  <a:srgbClr val="1A212B"/>
                </a:solidFill>
              </a:rPr>
              <a:t>SP en garde </a:t>
            </a:r>
            <a:r>
              <a:rPr lang="fr-FR" sz="1600" b="1" u="sng" dirty="0" smtClean="0">
                <a:solidFill>
                  <a:srgbClr val="1A212B"/>
                </a:solidFill>
              </a:rPr>
              <a:t>postée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 b="1" u="sng" dirty="0">
              <a:solidFill>
                <a:srgbClr val="1A212B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1A212B"/>
                </a:solidFill>
              </a:rPr>
              <a:t>Encadrement systématique de l’échauffement par l’EAP désigné et présence du </a:t>
            </a:r>
            <a:r>
              <a:rPr lang="fr-FR" sz="1600" dirty="0" smtClean="0">
                <a:solidFill>
                  <a:srgbClr val="1A212B"/>
                </a:solidFill>
              </a:rPr>
              <a:t>SOG (échauffement commun à tous)</a:t>
            </a:r>
            <a:endParaRPr lang="fr-FR" sz="1600" dirty="0">
              <a:solidFill>
                <a:srgbClr val="1A212B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1A212B"/>
                </a:solidFill>
              </a:rPr>
              <a:t>Présence </a:t>
            </a:r>
            <a:r>
              <a:rPr lang="fr-FR" sz="1600" dirty="0">
                <a:solidFill>
                  <a:srgbClr val="1A212B"/>
                </a:solidFill>
              </a:rPr>
              <a:t>de l’EAP </a:t>
            </a:r>
            <a:r>
              <a:rPr lang="fr-FR" sz="1600" dirty="0" smtClean="0">
                <a:solidFill>
                  <a:srgbClr val="1A212B"/>
                </a:solidFill>
              </a:rPr>
              <a:t>et du SOG pendant toute la séance programmée si sport </a:t>
            </a:r>
            <a:r>
              <a:rPr lang="fr-FR" sz="1600" dirty="0" err="1" smtClean="0">
                <a:solidFill>
                  <a:srgbClr val="1A212B"/>
                </a:solidFill>
              </a:rPr>
              <a:t>co</a:t>
            </a:r>
            <a:endParaRPr lang="fr-FR" sz="1600" dirty="0" smtClean="0">
              <a:solidFill>
                <a:srgbClr val="1A212B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1A212B"/>
                </a:solidFill>
              </a:rPr>
              <a:t>1 séance journalière de sport collectif maximum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1A212B"/>
                </a:solidFill>
              </a:rPr>
              <a:t>Temps de pratique: Echauffement (15’) – Corps de séance (45’max) – retour au calme/étirements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1A212B"/>
                </a:solidFill>
              </a:rPr>
              <a:t>Programmation </a:t>
            </a:r>
            <a:r>
              <a:rPr lang="fr-FR" sz="1600" dirty="0">
                <a:solidFill>
                  <a:srgbClr val="1A212B"/>
                </a:solidFill>
              </a:rPr>
              <a:t>des EAP sur les feuilles de garde (</a:t>
            </a:r>
            <a:r>
              <a:rPr lang="fr-FR" sz="1600" dirty="0" err="1">
                <a:solidFill>
                  <a:srgbClr val="1A212B"/>
                </a:solidFill>
              </a:rPr>
              <a:t>Agendis</a:t>
            </a:r>
            <a:r>
              <a:rPr lang="fr-FR" sz="1600" dirty="0" smtClean="0">
                <a:solidFill>
                  <a:srgbClr val="1A212B"/>
                </a:solidFill>
              </a:rPr>
              <a:t>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53117" y="4301253"/>
            <a:ext cx="461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880" y="1313278"/>
            <a:ext cx="2095881" cy="153728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35077" y="3125618"/>
            <a:ext cx="9509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1A212B"/>
                </a:solidFill>
              </a:rPr>
              <a:t>	 </a:t>
            </a:r>
            <a:r>
              <a:rPr lang="fr-FR" sz="1600" b="1" u="sng" dirty="0"/>
              <a:t>L’activité physique </a:t>
            </a:r>
            <a:r>
              <a:rPr lang="fr-FR" sz="1600" b="1" u="sng" dirty="0" smtClean="0">
                <a:solidFill>
                  <a:srgbClr val="1A212B"/>
                </a:solidFill>
              </a:rPr>
              <a:t>des SPP en SHR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 b="1" u="sng" dirty="0">
              <a:solidFill>
                <a:srgbClr val="1A212B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1A212B"/>
                </a:solidFill>
              </a:rPr>
              <a:t>1h30 </a:t>
            </a:r>
            <a:r>
              <a:rPr lang="fr-FR" sz="1600" dirty="0" smtClean="0"/>
              <a:t>d’activité </a:t>
            </a:r>
            <a:r>
              <a:rPr lang="fr-FR" sz="1600" dirty="0"/>
              <a:t>physique </a:t>
            </a:r>
            <a:r>
              <a:rPr lang="fr-FR" sz="1600" dirty="0" smtClean="0">
                <a:solidFill>
                  <a:srgbClr val="1A212B"/>
                </a:solidFill>
              </a:rPr>
              <a:t>par semaine sur temps de travail, hygiène et reconditionnement compris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1A212B"/>
                </a:solidFill>
              </a:rPr>
              <a:t>Réalisable avec les agents en garde postée des centres d’affectation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35517" y="4386062"/>
            <a:ext cx="9497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1A212B"/>
                </a:solidFill>
              </a:rPr>
              <a:t>	 </a:t>
            </a:r>
            <a:r>
              <a:rPr lang="fr-FR" sz="1600" b="1" u="sng" dirty="0"/>
              <a:t>L’activité physique </a:t>
            </a:r>
            <a:r>
              <a:rPr lang="fr-FR" sz="1600" b="1" u="sng" dirty="0" smtClean="0">
                <a:solidFill>
                  <a:srgbClr val="1A212B"/>
                </a:solidFill>
              </a:rPr>
              <a:t>des SPV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 b="1" u="sng" dirty="0">
              <a:solidFill>
                <a:srgbClr val="1A212B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1A212B"/>
                </a:solidFill>
              </a:rPr>
              <a:t>1h30 par semaine si séance encadrée par un sous officier à minima et programmée, </a:t>
            </a:r>
            <a:r>
              <a:rPr lang="fr-FR" sz="1600" dirty="0">
                <a:solidFill>
                  <a:srgbClr val="1A212B"/>
                </a:solidFill>
              </a:rPr>
              <a:t>hygiène et reconditionnement compris</a:t>
            </a:r>
            <a:endParaRPr lang="fr-FR" sz="1600" dirty="0" smtClean="0">
              <a:solidFill>
                <a:srgbClr val="1A212B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1A212B"/>
                </a:solidFill>
              </a:rPr>
              <a:t>Pour les agents d’astreinte ou disponibles sur ARTEMIS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1A212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1A212B"/>
                </a:solidFill>
              </a:rPr>
              <a:t>Pour les accompagner: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1A212B"/>
                </a:solidFill>
              </a:rPr>
              <a:t>- Via les compagnies, établir des contacts avec les Mairies pour mise à dispo d’infrastructures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1A212B"/>
                </a:solidFill>
              </a:rPr>
              <a:t>- Développement du réseau EAP </a:t>
            </a:r>
          </a:p>
        </p:txBody>
      </p:sp>
    </p:spTree>
    <p:extLst>
      <p:ext uri="{BB962C8B-B14F-4D97-AF65-F5344CB8AC3E}">
        <p14:creationId xmlns:p14="http://schemas.microsoft.com/office/powerpoint/2010/main" val="30165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E3B9286-905F-4156-B8E6-B19EB58CD679}" type="slidenum">
              <a:rPr lang="fr-FR" altLang="fr-FR" sz="1200">
                <a:solidFill>
                  <a:srgbClr val="FFFFFF"/>
                </a:solidFill>
                <a:latin typeface="Helvetica" panose="020B0604020202020204" pitchFamily="34" charset="0"/>
              </a:rPr>
              <a:pPr/>
              <a:t>9</a:t>
            </a:fld>
            <a:endParaRPr lang="fr-FR" altLang="fr-FR" sz="1200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dirty="0"/>
              <a:t>Les propositions</a:t>
            </a:r>
            <a:endParaRPr lang="fr-FR" sz="4000" dirty="0">
              <a:ea typeface="+mj-ea"/>
              <a:cs typeface="+mj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99457" y="1714988"/>
            <a:ext cx="147463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solidFill>
                  <a:srgbClr val="1A212B"/>
                </a:solidFill>
              </a:rPr>
              <a:t/>
            </a:r>
            <a:br>
              <a:rPr lang="fr-FR" altLang="fr-FR" sz="1200" dirty="0">
                <a:solidFill>
                  <a:srgbClr val="1A212B"/>
                </a:solidFill>
              </a:rPr>
            </a:br>
            <a:endParaRPr lang="fr-FR" altLang="fr-FR" sz="1200" dirty="0">
              <a:solidFill>
                <a:srgbClr val="1A212B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38636" y="1305815"/>
            <a:ext cx="84287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1A212B"/>
                </a:solidFill>
              </a:rPr>
              <a:t>	</a:t>
            </a:r>
            <a:r>
              <a:rPr lang="fr-FR" sz="1600" dirty="0"/>
              <a:t> </a:t>
            </a:r>
            <a:r>
              <a:rPr lang="fr-FR" sz="1600" b="1" u="sng" dirty="0"/>
              <a:t>L’activité physique </a:t>
            </a:r>
            <a:r>
              <a:rPr lang="fr-FR" sz="1600" b="1" u="sng" dirty="0" smtClean="0">
                <a:solidFill>
                  <a:srgbClr val="1A212B"/>
                </a:solidFill>
              </a:rPr>
              <a:t>des PATS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 b="1" u="sng" dirty="0">
              <a:solidFill>
                <a:srgbClr val="1A212B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1A212B"/>
                </a:solidFill>
              </a:rPr>
              <a:t>1h tous les 15 jours de 11h00 à 12h00 après accord du chef de service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1A212B"/>
                </a:solidFill>
              </a:rPr>
              <a:t>Encadrement par un EAP ou d’un expert de l’activité avec présence d’un EAP Inscription via intranet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1A212B"/>
                </a:solidFill>
              </a:rPr>
              <a:t>Régularisation </a:t>
            </a:r>
            <a:r>
              <a:rPr lang="fr-FR" sz="1600" dirty="0" err="1" smtClean="0">
                <a:solidFill>
                  <a:srgbClr val="1A212B"/>
                </a:solidFill>
              </a:rPr>
              <a:t>Agendis</a:t>
            </a:r>
            <a:r>
              <a:rPr lang="fr-FR" sz="1600" dirty="0" smtClean="0">
                <a:solidFill>
                  <a:srgbClr val="1A212B"/>
                </a:solidFill>
              </a:rPr>
              <a:t> par le GRH après réception de la feuille de présences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1A212B"/>
                </a:solidFill>
              </a:rPr>
              <a:t>Départ du CDIS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1A212B"/>
                </a:solidFill>
              </a:rPr>
              <a:t>Pour les ATS en compagnie: 1h tous les 15j avec l’encadrement de la CIE ou les agents du centre support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rgbClr val="1A212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1A212B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3117" y="4301253"/>
            <a:ext cx="461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00" y="1242379"/>
            <a:ext cx="2095881" cy="153728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38636" y="4347419"/>
            <a:ext cx="8428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1A212B"/>
                </a:solidFill>
              </a:rPr>
              <a:t>	</a:t>
            </a:r>
            <a:r>
              <a:rPr lang="fr-FR" sz="1600" b="1" u="sng" dirty="0" smtClean="0">
                <a:solidFill>
                  <a:srgbClr val="1A212B"/>
                </a:solidFill>
              </a:rPr>
              <a:t>Tension opérationnelle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 b="1" u="sng" dirty="0">
              <a:solidFill>
                <a:srgbClr val="1A212B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1A212B"/>
                </a:solidFill>
              </a:rPr>
              <a:t>A l’échelon local, le chef d’unité peut limiter la pratique et veille à une intensité de pratique compatible avec l’activité opérationnelle </a:t>
            </a:r>
          </a:p>
        </p:txBody>
      </p:sp>
    </p:spTree>
    <p:extLst>
      <p:ext uri="{BB962C8B-B14F-4D97-AF65-F5344CB8AC3E}">
        <p14:creationId xmlns:p14="http://schemas.microsoft.com/office/powerpoint/2010/main" val="411792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seau">
  <a:themeElements>
    <a:clrScheme name="Personnalisée 2">
      <a:dk1>
        <a:srgbClr val="1A212B"/>
      </a:dk1>
      <a:lt1>
        <a:srgbClr val="FFFFFF"/>
      </a:lt1>
      <a:dk2>
        <a:srgbClr val="1A212B"/>
      </a:dk2>
      <a:lt2>
        <a:srgbClr val="808080"/>
      </a:lt2>
      <a:accent1>
        <a:srgbClr val="CD0920"/>
      </a:accent1>
      <a:accent2>
        <a:srgbClr val="669999"/>
      </a:accent2>
      <a:accent3>
        <a:srgbClr val="FFFFFF"/>
      </a:accent3>
      <a:accent4>
        <a:srgbClr val="1A212B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éseau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Réseau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éseau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68772</TotalTime>
  <Words>257</Words>
  <Application>Microsoft Office PowerPoint</Application>
  <PresentationFormat>Grand écran</PresentationFormat>
  <Paragraphs>149</Paragraphs>
  <Slides>10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1" baseType="lpstr">
      <vt:lpstr>Arial Unicode MS</vt:lpstr>
      <vt:lpstr>ＭＳ Ｐゴシック</vt:lpstr>
      <vt:lpstr>ＭＳ Ｐゴシック</vt:lpstr>
      <vt:lpstr>Arial</vt:lpstr>
      <vt:lpstr>Arial Black</vt:lpstr>
      <vt:lpstr>Calibri</vt:lpstr>
      <vt:lpstr>Helvetica</vt:lpstr>
      <vt:lpstr>Times New Roman</vt:lpstr>
      <vt:lpstr>Wingdings</vt:lpstr>
      <vt:lpstr>Réseau</vt:lpstr>
      <vt:lpstr>Acrobat Document</vt:lpstr>
      <vt:lpstr>GT : Bonnes pratiques  de l’activité physique  </vt:lpstr>
      <vt:lpstr>Plan</vt:lpstr>
      <vt:lpstr>Historique du GT 66: 1) La Règlementation</vt:lpstr>
      <vt:lpstr>Historique du GT 66: 2019 2) L’existant </vt:lpstr>
      <vt:lpstr>Historique du GT 66: 2019 3) Les améliorations suite aux décisions de 2021</vt:lpstr>
      <vt:lpstr>Réactivation du GT 66: 2024 Axes de travail</vt:lpstr>
      <vt:lpstr> Les propositions</vt:lpstr>
      <vt:lpstr>Les propositions</vt:lpstr>
      <vt:lpstr>Les propositions</vt:lpstr>
      <vt:lpstr>Les propositions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FEDI Christophe</dc:creator>
  <cp:lastModifiedBy>SKRZYNSKI Thomas</cp:lastModifiedBy>
  <cp:revision>100</cp:revision>
  <dcterms:created xsi:type="dcterms:W3CDTF">2021-03-15T08:38:56Z</dcterms:created>
  <dcterms:modified xsi:type="dcterms:W3CDTF">2024-11-08T12:27:45Z</dcterms:modified>
</cp:coreProperties>
</file>